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24" r:id="rId3"/>
    <p:sldId id="329" r:id="rId4"/>
    <p:sldId id="323" r:id="rId5"/>
    <p:sldId id="332" r:id="rId6"/>
    <p:sldId id="358" r:id="rId7"/>
    <p:sldId id="315" r:id="rId8"/>
    <p:sldId id="335" r:id="rId9"/>
    <p:sldId id="336" r:id="rId10"/>
    <p:sldId id="337" r:id="rId11"/>
    <p:sldId id="338" r:id="rId12"/>
    <p:sldId id="316" r:id="rId13"/>
    <p:sldId id="317" r:id="rId14"/>
    <p:sldId id="318" r:id="rId15"/>
    <p:sldId id="319" r:id="rId16"/>
    <p:sldId id="320" r:id="rId17"/>
    <p:sldId id="348" r:id="rId18"/>
    <p:sldId id="349" r:id="rId19"/>
    <p:sldId id="350" r:id="rId20"/>
    <p:sldId id="351" r:id="rId21"/>
    <p:sldId id="352" r:id="rId22"/>
    <p:sldId id="353" r:id="rId23"/>
    <p:sldId id="355" r:id="rId24"/>
    <p:sldId id="356" r:id="rId25"/>
    <p:sldId id="357" r:id="rId26"/>
    <p:sldId id="310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283" r:id="rId37"/>
  </p:sldIdLst>
  <p:sldSz cx="12192000" cy="6858000"/>
  <p:notesSz cx="7010400" cy="92964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00"/>
    <a:srgbClr val="33CC33"/>
    <a:srgbClr val="FFFDAD"/>
    <a:srgbClr val="A7FBC1"/>
    <a:srgbClr val="99FF99"/>
    <a:srgbClr val="C4D7FC"/>
    <a:srgbClr val="2639AC"/>
    <a:srgbClr val="833AC6"/>
    <a:srgbClr val="126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2518" autoAdjust="0"/>
  </p:normalViewPr>
  <p:slideViewPr>
    <p:cSldViewPr>
      <p:cViewPr varScale="1">
        <p:scale>
          <a:sx n="116" d="100"/>
          <a:sy n="116" d="100"/>
        </p:scale>
        <p:origin x="21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notesViewPr>
    <p:cSldViewPr>
      <p:cViewPr varScale="1">
        <p:scale>
          <a:sx n="50" d="100"/>
          <a:sy n="50" d="100"/>
        </p:scale>
        <p:origin x="288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81B01-DF1F-42EA-8FC5-69F01DEEC72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AD502157-B753-4108-BDD8-656FE9C9165C}">
      <dgm:prSet phldrT="[Texto]"/>
      <dgm:spPr/>
      <dgm:t>
        <a:bodyPr/>
        <a:lstStyle/>
        <a:p>
          <a:r>
            <a:rPr lang="pt-BR" dirty="0" smtClean="0"/>
            <a:t>Reuniões Técnicas</a:t>
          </a:r>
          <a:endParaRPr lang="pt-BR" dirty="0"/>
        </a:p>
      </dgm:t>
    </dgm:pt>
    <dgm:pt modelId="{157FE73C-5479-42F0-A040-1FD300092593}" type="parTrans" cxnId="{79C15887-A480-4152-825C-A74F77099ABE}">
      <dgm:prSet/>
      <dgm:spPr/>
      <dgm:t>
        <a:bodyPr/>
        <a:lstStyle/>
        <a:p>
          <a:endParaRPr lang="pt-BR"/>
        </a:p>
      </dgm:t>
    </dgm:pt>
    <dgm:pt modelId="{FB3985E7-3660-497E-B5FB-8014834BD481}" type="sibTrans" cxnId="{79C15887-A480-4152-825C-A74F77099ABE}">
      <dgm:prSet/>
      <dgm:spPr/>
      <dgm:t>
        <a:bodyPr/>
        <a:lstStyle/>
        <a:p>
          <a:endParaRPr lang="pt-BR"/>
        </a:p>
      </dgm:t>
    </dgm:pt>
    <dgm:pt modelId="{71156891-D0C3-4618-A3EC-04FAA7E1F005}">
      <dgm:prSet phldrT="[Texto]"/>
      <dgm:spPr/>
      <dgm:t>
        <a:bodyPr/>
        <a:lstStyle/>
        <a:p>
          <a:r>
            <a:rPr lang="pt-BR" dirty="0" smtClean="0"/>
            <a:t>Produção do Texto Final da Portaria e Instruções</a:t>
          </a:r>
          <a:endParaRPr lang="pt-BR" dirty="0"/>
        </a:p>
      </dgm:t>
    </dgm:pt>
    <dgm:pt modelId="{BA5C1141-4C1A-4F54-80E7-EF71F9DD09CA}" type="parTrans" cxnId="{C1D3E786-6F87-4E6C-A78F-F4D72841E3C6}">
      <dgm:prSet/>
      <dgm:spPr/>
      <dgm:t>
        <a:bodyPr/>
        <a:lstStyle/>
        <a:p>
          <a:endParaRPr lang="pt-BR"/>
        </a:p>
      </dgm:t>
    </dgm:pt>
    <dgm:pt modelId="{8F8778B7-FDFA-409D-94E8-EF8461AAAFFC}" type="sibTrans" cxnId="{C1D3E786-6F87-4E6C-A78F-F4D72841E3C6}">
      <dgm:prSet/>
      <dgm:spPr/>
      <dgm:t>
        <a:bodyPr/>
        <a:lstStyle/>
        <a:p>
          <a:endParaRPr lang="pt-BR"/>
        </a:p>
      </dgm:t>
    </dgm:pt>
    <dgm:pt modelId="{1B6AA2F2-2800-496F-A551-9F1DA79F3D8D}">
      <dgm:prSet phldrT="[Texto]"/>
      <dgm:spPr/>
      <dgm:t>
        <a:bodyPr/>
        <a:lstStyle/>
        <a:p>
          <a:r>
            <a:rPr lang="pt-BR" dirty="0" smtClean="0"/>
            <a:t>Homologação do Texto</a:t>
          </a:r>
          <a:endParaRPr lang="pt-BR" dirty="0"/>
        </a:p>
      </dgm:t>
    </dgm:pt>
    <dgm:pt modelId="{A6BB7702-5F9D-4B02-9229-AEC15C23FADA}" type="parTrans" cxnId="{BFB71371-7654-459C-A1E8-C5D41E80924B}">
      <dgm:prSet/>
      <dgm:spPr/>
      <dgm:t>
        <a:bodyPr/>
        <a:lstStyle/>
        <a:p>
          <a:endParaRPr lang="pt-BR"/>
        </a:p>
      </dgm:t>
    </dgm:pt>
    <dgm:pt modelId="{A79617EF-E37A-4BE8-A6E3-5DCDB2E485AE}" type="sibTrans" cxnId="{BFB71371-7654-459C-A1E8-C5D41E80924B}">
      <dgm:prSet/>
      <dgm:spPr/>
      <dgm:t>
        <a:bodyPr/>
        <a:lstStyle/>
        <a:p>
          <a:endParaRPr lang="pt-BR"/>
        </a:p>
      </dgm:t>
    </dgm:pt>
    <dgm:pt modelId="{6A56175C-E9EF-4E4F-A41D-B2395816B4F8}">
      <dgm:prSet phldrT="[Texto]"/>
      <dgm:spPr/>
      <dgm:t>
        <a:bodyPr/>
        <a:lstStyle/>
        <a:p>
          <a:r>
            <a:rPr lang="pt-BR" dirty="0" smtClean="0"/>
            <a:t>Publicação da Portaria MF N° 464/2018</a:t>
          </a:r>
          <a:endParaRPr lang="pt-BR" dirty="0"/>
        </a:p>
      </dgm:t>
    </dgm:pt>
    <dgm:pt modelId="{11DCF45A-1EAF-4635-90A3-719EEECD2FA0}" type="parTrans" cxnId="{BA0B2134-7E36-4700-BB0B-80E78B831CA3}">
      <dgm:prSet/>
      <dgm:spPr/>
      <dgm:t>
        <a:bodyPr/>
        <a:lstStyle/>
        <a:p>
          <a:endParaRPr lang="pt-BR"/>
        </a:p>
      </dgm:t>
    </dgm:pt>
    <dgm:pt modelId="{773EB037-39D6-4B92-B303-77FE8BC66428}" type="sibTrans" cxnId="{BA0B2134-7E36-4700-BB0B-80E78B831CA3}">
      <dgm:prSet/>
      <dgm:spPr/>
      <dgm:t>
        <a:bodyPr/>
        <a:lstStyle/>
        <a:p>
          <a:endParaRPr lang="pt-BR"/>
        </a:p>
      </dgm:t>
    </dgm:pt>
    <dgm:pt modelId="{E76B1458-B0A8-4143-A803-131C1ACB11DB}">
      <dgm:prSet phldrT="[Texto]"/>
      <dgm:spPr/>
      <dgm:t>
        <a:bodyPr/>
        <a:lstStyle/>
        <a:p>
          <a:r>
            <a:rPr lang="pt-BR" dirty="0" smtClean="0"/>
            <a:t>Publicação das Instruções Normativos N° 1 a 10</a:t>
          </a:r>
          <a:endParaRPr lang="pt-BR" dirty="0"/>
        </a:p>
      </dgm:t>
    </dgm:pt>
    <dgm:pt modelId="{8CEB5329-3E45-47B4-8B01-BACC556CBD19}" type="parTrans" cxnId="{A95CD8E3-EC8E-4E2A-B9FA-25A2FEC79D72}">
      <dgm:prSet/>
      <dgm:spPr/>
      <dgm:t>
        <a:bodyPr/>
        <a:lstStyle/>
        <a:p>
          <a:endParaRPr lang="pt-BR"/>
        </a:p>
      </dgm:t>
    </dgm:pt>
    <dgm:pt modelId="{46C1C03D-2383-48E3-96E6-A7B764912A8D}" type="sibTrans" cxnId="{A95CD8E3-EC8E-4E2A-B9FA-25A2FEC79D72}">
      <dgm:prSet/>
      <dgm:spPr/>
      <dgm:t>
        <a:bodyPr/>
        <a:lstStyle/>
        <a:p>
          <a:endParaRPr lang="pt-BR"/>
        </a:p>
      </dgm:t>
    </dgm:pt>
    <dgm:pt modelId="{49AD9EC7-26F4-424D-BFD9-26DEF044856A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 smtClean="0"/>
            <a:t>Publicação de mais duas instruções normativas</a:t>
          </a:r>
          <a:endParaRPr lang="pt-BR" dirty="0"/>
        </a:p>
      </dgm:t>
    </dgm:pt>
    <dgm:pt modelId="{445F3F1B-1A6E-49F9-8C90-79E5139E3C8D}" type="parTrans" cxnId="{33B5B32A-4CDC-440E-9502-FD53D972CDEC}">
      <dgm:prSet/>
      <dgm:spPr/>
      <dgm:t>
        <a:bodyPr/>
        <a:lstStyle/>
        <a:p>
          <a:endParaRPr lang="pt-BR"/>
        </a:p>
      </dgm:t>
    </dgm:pt>
    <dgm:pt modelId="{10FED574-5C21-45C3-A788-6E100AED5ED3}" type="sibTrans" cxnId="{33B5B32A-4CDC-440E-9502-FD53D972CDEC}">
      <dgm:prSet/>
      <dgm:spPr/>
      <dgm:t>
        <a:bodyPr/>
        <a:lstStyle/>
        <a:p>
          <a:endParaRPr lang="pt-BR"/>
        </a:p>
      </dgm:t>
    </dgm:pt>
    <dgm:pt modelId="{A296FBF4-C532-41E1-9C3F-2CB97CF2896D}" type="pres">
      <dgm:prSet presAssocID="{A1981B01-DF1F-42EA-8FC5-69F01DEEC726}" presName="Name0" presStyleCnt="0">
        <dgm:presLayoutVars>
          <dgm:dir/>
          <dgm:resizeHandles val="exact"/>
        </dgm:presLayoutVars>
      </dgm:prSet>
      <dgm:spPr/>
    </dgm:pt>
    <dgm:pt modelId="{E3EBCC9A-9E32-438C-ABF4-7F30312E8444}" type="pres">
      <dgm:prSet presAssocID="{AD502157-B753-4108-BDD8-656FE9C9165C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9DD967-B48E-4654-8885-9D3BFCB5B4A4}" type="pres">
      <dgm:prSet presAssocID="{FB3985E7-3660-497E-B5FB-8014834BD481}" presName="parSpace" presStyleCnt="0"/>
      <dgm:spPr/>
    </dgm:pt>
    <dgm:pt modelId="{C1F339CD-C79B-4C68-8DE7-A569ED97608A}" type="pres">
      <dgm:prSet presAssocID="{71156891-D0C3-4618-A3EC-04FAA7E1F005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1F23CF-C9AF-4484-AD69-A0EB426E8E57}" type="pres">
      <dgm:prSet presAssocID="{8F8778B7-FDFA-409D-94E8-EF8461AAAFFC}" presName="parSpace" presStyleCnt="0"/>
      <dgm:spPr/>
    </dgm:pt>
    <dgm:pt modelId="{5F94ACA5-21E0-4E77-AEF4-CB19683EAE48}" type="pres">
      <dgm:prSet presAssocID="{1B6AA2F2-2800-496F-A551-9F1DA79F3D8D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269728-20ED-4F12-8B0A-90BA1AC87F7D}" type="pres">
      <dgm:prSet presAssocID="{A79617EF-E37A-4BE8-A6E3-5DCDB2E485AE}" presName="parSpace" presStyleCnt="0"/>
      <dgm:spPr/>
    </dgm:pt>
    <dgm:pt modelId="{2858755A-C2DB-402A-8F7C-4C9678934E21}" type="pres">
      <dgm:prSet presAssocID="{6A56175C-E9EF-4E4F-A41D-B2395816B4F8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4BFF89-7566-4033-8AA1-8BF04050BCED}" type="pres">
      <dgm:prSet presAssocID="{773EB037-39D6-4B92-B303-77FE8BC66428}" presName="parSpace" presStyleCnt="0"/>
      <dgm:spPr/>
    </dgm:pt>
    <dgm:pt modelId="{D2177410-017E-4D8A-9C34-7ED513AAFA37}" type="pres">
      <dgm:prSet presAssocID="{E76B1458-B0A8-4143-A803-131C1ACB11DB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D83C47-0952-45C2-8402-7B1C8EEE91DE}" type="pres">
      <dgm:prSet presAssocID="{46C1C03D-2383-48E3-96E6-A7B764912A8D}" presName="parSpace" presStyleCnt="0"/>
      <dgm:spPr/>
    </dgm:pt>
    <dgm:pt modelId="{4E7C848F-636D-40DC-9529-A25485CAA3CD}" type="pres">
      <dgm:prSet presAssocID="{49AD9EC7-26F4-424D-BFD9-26DEF044856A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01E489B-51F7-4BC2-B9B8-FBA25E18DA45}" type="presOf" srcId="{6A56175C-E9EF-4E4F-A41D-B2395816B4F8}" destId="{2858755A-C2DB-402A-8F7C-4C9678934E21}" srcOrd="0" destOrd="0" presId="urn:microsoft.com/office/officeart/2005/8/layout/hChevron3"/>
    <dgm:cxn modelId="{BFB71371-7654-459C-A1E8-C5D41E80924B}" srcId="{A1981B01-DF1F-42EA-8FC5-69F01DEEC726}" destId="{1B6AA2F2-2800-496F-A551-9F1DA79F3D8D}" srcOrd="2" destOrd="0" parTransId="{A6BB7702-5F9D-4B02-9229-AEC15C23FADA}" sibTransId="{A79617EF-E37A-4BE8-A6E3-5DCDB2E485AE}"/>
    <dgm:cxn modelId="{4EC2AF0A-1F26-46A0-A8F1-85CBD485D9E9}" type="presOf" srcId="{1B6AA2F2-2800-496F-A551-9F1DA79F3D8D}" destId="{5F94ACA5-21E0-4E77-AEF4-CB19683EAE48}" srcOrd="0" destOrd="0" presId="urn:microsoft.com/office/officeart/2005/8/layout/hChevron3"/>
    <dgm:cxn modelId="{79C15887-A480-4152-825C-A74F77099ABE}" srcId="{A1981B01-DF1F-42EA-8FC5-69F01DEEC726}" destId="{AD502157-B753-4108-BDD8-656FE9C9165C}" srcOrd="0" destOrd="0" parTransId="{157FE73C-5479-42F0-A040-1FD300092593}" sibTransId="{FB3985E7-3660-497E-B5FB-8014834BD481}"/>
    <dgm:cxn modelId="{F0A72DDD-4E13-4065-B364-70C71D6BEE4B}" type="presOf" srcId="{A1981B01-DF1F-42EA-8FC5-69F01DEEC726}" destId="{A296FBF4-C532-41E1-9C3F-2CB97CF2896D}" srcOrd="0" destOrd="0" presId="urn:microsoft.com/office/officeart/2005/8/layout/hChevron3"/>
    <dgm:cxn modelId="{A95CD8E3-EC8E-4E2A-B9FA-25A2FEC79D72}" srcId="{A1981B01-DF1F-42EA-8FC5-69F01DEEC726}" destId="{E76B1458-B0A8-4143-A803-131C1ACB11DB}" srcOrd="4" destOrd="0" parTransId="{8CEB5329-3E45-47B4-8B01-BACC556CBD19}" sibTransId="{46C1C03D-2383-48E3-96E6-A7B764912A8D}"/>
    <dgm:cxn modelId="{374BD877-0FE4-415C-ABDC-2706409A6753}" type="presOf" srcId="{49AD9EC7-26F4-424D-BFD9-26DEF044856A}" destId="{4E7C848F-636D-40DC-9529-A25485CAA3CD}" srcOrd="0" destOrd="0" presId="urn:microsoft.com/office/officeart/2005/8/layout/hChevron3"/>
    <dgm:cxn modelId="{5737E2E8-A6EE-4B1D-A5A3-9621E7D579D0}" type="presOf" srcId="{71156891-D0C3-4618-A3EC-04FAA7E1F005}" destId="{C1F339CD-C79B-4C68-8DE7-A569ED97608A}" srcOrd="0" destOrd="0" presId="urn:microsoft.com/office/officeart/2005/8/layout/hChevron3"/>
    <dgm:cxn modelId="{CD18E6B1-A10D-490C-8319-D4E816887925}" type="presOf" srcId="{E76B1458-B0A8-4143-A803-131C1ACB11DB}" destId="{D2177410-017E-4D8A-9C34-7ED513AAFA37}" srcOrd="0" destOrd="0" presId="urn:microsoft.com/office/officeart/2005/8/layout/hChevron3"/>
    <dgm:cxn modelId="{C1D3E786-6F87-4E6C-A78F-F4D72841E3C6}" srcId="{A1981B01-DF1F-42EA-8FC5-69F01DEEC726}" destId="{71156891-D0C3-4618-A3EC-04FAA7E1F005}" srcOrd="1" destOrd="0" parTransId="{BA5C1141-4C1A-4F54-80E7-EF71F9DD09CA}" sibTransId="{8F8778B7-FDFA-409D-94E8-EF8461AAAFFC}"/>
    <dgm:cxn modelId="{33B5B32A-4CDC-440E-9502-FD53D972CDEC}" srcId="{A1981B01-DF1F-42EA-8FC5-69F01DEEC726}" destId="{49AD9EC7-26F4-424D-BFD9-26DEF044856A}" srcOrd="5" destOrd="0" parTransId="{445F3F1B-1A6E-49F9-8C90-79E5139E3C8D}" sibTransId="{10FED574-5C21-45C3-A788-6E100AED5ED3}"/>
    <dgm:cxn modelId="{BA0B2134-7E36-4700-BB0B-80E78B831CA3}" srcId="{A1981B01-DF1F-42EA-8FC5-69F01DEEC726}" destId="{6A56175C-E9EF-4E4F-A41D-B2395816B4F8}" srcOrd="3" destOrd="0" parTransId="{11DCF45A-1EAF-4635-90A3-719EEECD2FA0}" sibTransId="{773EB037-39D6-4B92-B303-77FE8BC66428}"/>
    <dgm:cxn modelId="{DC930870-AD17-45CE-90A5-B16E3D51E248}" type="presOf" srcId="{AD502157-B753-4108-BDD8-656FE9C9165C}" destId="{E3EBCC9A-9E32-438C-ABF4-7F30312E8444}" srcOrd="0" destOrd="0" presId="urn:microsoft.com/office/officeart/2005/8/layout/hChevron3"/>
    <dgm:cxn modelId="{DF0A7292-9800-43E9-9B42-B4C871A1FB8D}" type="presParOf" srcId="{A296FBF4-C532-41E1-9C3F-2CB97CF2896D}" destId="{E3EBCC9A-9E32-438C-ABF4-7F30312E8444}" srcOrd="0" destOrd="0" presId="urn:microsoft.com/office/officeart/2005/8/layout/hChevron3"/>
    <dgm:cxn modelId="{3AA66F05-FBAA-42A9-B3D1-10570A84CB22}" type="presParOf" srcId="{A296FBF4-C532-41E1-9C3F-2CB97CF2896D}" destId="{829DD967-B48E-4654-8885-9D3BFCB5B4A4}" srcOrd="1" destOrd="0" presId="urn:microsoft.com/office/officeart/2005/8/layout/hChevron3"/>
    <dgm:cxn modelId="{BA5C1E1A-EBA3-4709-A4D8-7444234B848C}" type="presParOf" srcId="{A296FBF4-C532-41E1-9C3F-2CB97CF2896D}" destId="{C1F339CD-C79B-4C68-8DE7-A569ED97608A}" srcOrd="2" destOrd="0" presId="urn:microsoft.com/office/officeart/2005/8/layout/hChevron3"/>
    <dgm:cxn modelId="{DC98467B-D6A7-4AC0-BC48-EC310BD1A844}" type="presParOf" srcId="{A296FBF4-C532-41E1-9C3F-2CB97CF2896D}" destId="{181F23CF-C9AF-4484-AD69-A0EB426E8E57}" srcOrd="3" destOrd="0" presId="urn:microsoft.com/office/officeart/2005/8/layout/hChevron3"/>
    <dgm:cxn modelId="{091B6281-0392-44FD-BC6E-A88334C0243F}" type="presParOf" srcId="{A296FBF4-C532-41E1-9C3F-2CB97CF2896D}" destId="{5F94ACA5-21E0-4E77-AEF4-CB19683EAE48}" srcOrd="4" destOrd="0" presId="urn:microsoft.com/office/officeart/2005/8/layout/hChevron3"/>
    <dgm:cxn modelId="{30A818AC-F36B-472E-947C-AA55879B4E31}" type="presParOf" srcId="{A296FBF4-C532-41E1-9C3F-2CB97CF2896D}" destId="{96269728-20ED-4F12-8B0A-90BA1AC87F7D}" srcOrd="5" destOrd="0" presId="urn:microsoft.com/office/officeart/2005/8/layout/hChevron3"/>
    <dgm:cxn modelId="{64CAA70F-8925-4E0C-B427-5105D0C59EA8}" type="presParOf" srcId="{A296FBF4-C532-41E1-9C3F-2CB97CF2896D}" destId="{2858755A-C2DB-402A-8F7C-4C9678934E21}" srcOrd="6" destOrd="0" presId="urn:microsoft.com/office/officeart/2005/8/layout/hChevron3"/>
    <dgm:cxn modelId="{B7C62A75-DD00-4BF0-85C1-5A25B708E498}" type="presParOf" srcId="{A296FBF4-C532-41E1-9C3F-2CB97CF2896D}" destId="{2C4BFF89-7566-4033-8AA1-8BF04050BCED}" srcOrd="7" destOrd="0" presId="urn:microsoft.com/office/officeart/2005/8/layout/hChevron3"/>
    <dgm:cxn modelId="{C234ABAF-4801-4D96-BC19-9548A21AC497}" type="presParOf" srcId="{A296FBF4-C532-41E1-9C3F-2CB97CF2896D}" destId="{D2177410-017E-4D8A-9C34-7ED513AAFA37}" srcOrd="8" destOrd="0" presId="urn:microsoft.com/office/officeart/2005/8/layout/hChevron3"/>
    <dgm:cxn modelId="{1AF23C9E-8580-4EB2-9ADF-F3A6F7D5A072}" type="presParOf" srcId="{A296FBF4-C532-41E1-9C3F-2CB97CF2896D}" destId="{4DD83C47-0952-45C2-8402-7B1C8EEE91DE}" srcOrd="9" destOrd="0" presId="urn:microsoft.com/office/officeart/2005/8/layout/hChevron3"/>
    <dgm:cxn modelId="{7F2B11B9-1E11-4E36-B7BF-4C263DB87F4A}" type="presParOf" srcId="{A296FBF4-C532-41E1-9C3F-2CB97CF2896D}" destId="{4E7C848F-636D-40DC-9529-A25485CAA3CD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BCC9A-9E32-438C-ABF4-7F30312E8444}">
      <dsp:nvSpPr>
        <dsp:cNvPr id="0" name=""/>
        <dsp:cNvSpPr/>
      </dsp:nvSpPr>
      <dsp:spPr>
        <a:xfrm>
          <a:off x="1432" y="898774"/>
          <a:ext cx="2346887" cy="9387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Reuniões Técnicas</a:t>
          </a:r>
          <a:endParaRPr lang="pt-BR" sz="1500" kern="1200" dirty="0"/>
        </a:p>
      </dsp:txBody>
      <dsp:txXfrm>
        <a:off x="1432" y="898774"/>
        <a:ext cx="2112198" cy="938755"/>
      </dsp:txXfrm>
    </dsp:sp>
    <dsp:sp modelId="{C1F339CD-C79B-4C68-8DE7-A569ED97608A}">
      <dsp:nvSpPr>
        <dsp:cNvPr id="0" name=""/>
        <dsp:cNvSpPr/>
      </dsp:nvSpPr>
      <dsp:spPr>
        <a:xfrm>
          <a:off x="1878942" y="898774"/>
          <a:ext cx="2346887" cy="9387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Produção do Texto Final da Portaria e Instruções</a:t>
          </a:r>
          <a:endParaRPr lang="pt-BR" sz="1500" kern="1200" dirty="0"/>
        </a:p>
      </dsp:txBody>
      <dsp:txXfrm>
        <a:off x="2348320" y="898774"/>
        <a:ext cx="1408132" cy="938755"/>
      </dsp:txXfrm>
    </dsp:sp>
    <dsp:sp modelId="{5F94ACA5-21E0-4E77-AEF4-CB19683EAE48}">
      <dsp:nvSpPr>
        <dsp:cNvPr id="0" name=""/>
        <dsp:cNvSpPr/>
      </dsp:nvSpPr>
      <dsp:spPr>
        <a:xfrm>
          <a:off x="3756453" y="898774"/>
          <a:ext cx="2346887" cy="9387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Homologação do Texto</a:t>
          </a:r>
          <a:endParaRPr lang="pt-BR" sz="1500" kern="1200" dirty="0"/>
        </a:p>
      </dsp:txBody>
      <dsp:txXfrm>
        <a:off x="4225831" y="898774"/>
        <a:ext cx="1408132" cy="938755"/>
      </dsp:txXfrm>
    </dsp:sp>
    <dsp:sp modelId="{2858755A-C2DB-402A-8F7C-4C9678934E21}">
      <dsp:nvSpPr>
        <dsp:cNvPr id="0" name=""/>
        <dsp:cNvSpPr/>
      </dsp:nvSpPr>
      <dsp:spPr>
        <a:xfrm>
          <a:off x="5633963" y="898774"/>
          <a:ext cx="2346887" cy="9387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Publicação da Portaria MF N° 464/2018</a:t>
          </a:r>
          <a:endParaRPr lang="pt-BR" sz="1500" kern="1200" dirty="0"/>
        </a:p>
      </dsp:txBody>
      <dsp:txXfrm>
        <a:off x="6103341" y="898774"/>
        <a:ext cx="1408132" cy="938755"/>
      </dsp:txXfrm>
    </dsp:sp>
    <dsp:sp modelId="{D2177410-017E-4D8A-9C34-7ED513AAFA37}">
      <dsp:nvSpPr>
        <dsp:cNvPr id="0" name=""/>
        <dsp:cNvSpPr/>
      </dsp:nvSpPr>
      <dsp:spPr>
        <a:xfrm>
          <a:off x="7511473" y="898774"/>
          <a:ext cx="2346887" cy="9387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Publicação das Instruções Normativos N° 1 a 10</a:t>
          </a:r>
          <a:endParaRPr lang="pt-BR" sz="1500" kern="1200" dirty="0"/>
        </a:p>
      </dsp:txBody>
      <dsp:txXfrm>
        <a:off x="7980851" y="898774"/>
        <a:ext cx="1408132" cy="938755"/>
      </dsp:txXfrm>
    </dsp:sp>
    <dsp:sp modelId="{4E7C848F-636D-40DC-9529-A25485CAA3CD}">
      <dsp:nvSpPr>
        <dsp:cNvPr id="0" name=""/>
        <dsp:cNvSpPr/>
      </dsp:nvSpPr>
      <dsp:spPr>
        <a:xfrm>
          <a:off x="9388983" y="898774"/>
          <a:ext cx="2346887" cy="938755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Publicação de mais duas instruções normativas</a:t>
          </a:r>
          <a:endParaRPr lang="pt-BR" sz="1500" kern="1200" dirty="0"/>
        </a:p>
      </dsp:txBody>
      <dsp:txXfrm>
        <a:off x="9858361" y="898774"/>
        <a:ext cx="1408132" cy="938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04" cy="465341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160" y="1"/>
            <a:ext cx="3038604" cy="465341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9147EF-9B4B-4DAB-8232-5C3B1A1FBE19}" type="datetimeFigureOut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160" y="8829573"/>
            <a:ext cx="3038604" cy="46534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08AE60-5498-40C1-9B4A-47D99611B4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235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04" cy="465341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160" y="1"/>
            <a:ext cx="3038604" cy="465341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CC53B7-631C-42E0-A78B-1ADAB8687602}" type="datetimeFigureOut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0714" y="4415530"/>
            <a:ext cx="5608975" cy="418360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160" y="8829573"/>
            <a:ext cx="3038604" cy="46534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FDCEBD-067D-4BC9-B2DC-569E0D54A9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286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200775" cy="348773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9090F-E261-4983-8810-7DA5AFD78DC7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0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C8481-E2CF-4B9C-9D55-4D10CE4E4FBF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08EADF9-55F0-43ED-ADDB-3CD5CBA8D09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634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81079-82E6-48CD-AC24-E7A120086550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6A0C1-2709-4426-9CE8-99A3FD03533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466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0EDD3-609C-480E-A86C-CDC3736D2513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07A7-8162-4779-9E67-1EAB74E9D1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351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2F9953-9063-5441-97F0-677CFE278D49}" type="datetimeFigureOut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AD83863-95E3-394F-B162-BFC814E3984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0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908720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2113558"/>
            <a:ext cx="10972800" cy="4425355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4905-98AB-4EA4-AE65-BF15BFAA5F5B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A2F3EFF-9904-46D8-B353-A03427DBF4F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15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FA588-4612-4B45-A279-8A2836640325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4240DF9-2625-480A-9595-0E2DB555426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768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11106150" y="6356350"/>
            <a:ext cx="384175" cy="501650"/>
          </a:xfrm>
          <a:prstGeom prst="rect">
            <a:avLst/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FD057-4529-465F-B3AB-65427984E81B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6AB2D7-B403-46D6-80F9-1984EF4B06E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1452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2BDF3-FA67-4FB8-8C9F-29031D6232B9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9351D5-6E18-473B-A7C7-C74881B7A96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37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866D-D273-405D-955F-E2131615A4FA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A5FF7-F4F9-4A83-8474-3FB09CA0A2D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241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992D2-D71D-4A16-B7A9-E0E809AF93AE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78CB0-C7B4-4243-9295-7A049A9819D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88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0779B-A61C-4EA7-AE9A-3F061EB8E9CD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5ECDA-94A9-431C-95D6-AEF2D10A71F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47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6C977-11EC-4FB6-89EE-84604BA8D529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3FE5E-4C99-4898-851F-BBD0E2E630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561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" y="0"/>
            <a:ext cx="12165724" cy="6858000"/>
          </a:xfrm>
          <a:prstGeom prst="rect">
            <a:avLst/>
          </a:prstGeom>
        </p:spPr>
      </p:pic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5572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ES" dirty="0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ES" dirty="0" smtClean="0"/>
              <a:t>Clique para editar os estilos do texto mestre</a:t>
            </a:r>
          </a:p>
          <a:p>
            <a:pPr lvl="1"/>
            <a:r>
              <a:rPr lang="pt-BR" altLang="es-ES" dirty="0" smtClean="0"/>
              <a:t>Segundo nível</a:t>
            </a:r>
          </a:p>
          <a:p>
            <a:pPr lvl="2"/>
            <a:r>
              <a:rPr lang="pt-BR" altLang="es-ES" dirty="0" smtClean="0"/>
              <a:t>Terceiro nível</a:t>
            </a:r>
          </a:p>
          <a:p>
            <a:pPr lvl="3"/>
            <a:r>
              <a:rPr lang="pt-BR" altLang="es-ES" dirty="0" smtClean="0"/>
              <a:t>Quarto nível</a:t>
            </a:r>
          </a:p>
          <a:p>
            <a:pPr lvl="4"/>
            <a:r>
              <a:rPr lang="pt-BR" altLang="es-ES" dirty="0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81D973-6665-4EE4-BA17-4057A55FD744}" type="datetime1">
              <a:rPr lang="pt-BR"/>
              <a:pPr>
                <a:defRPr/>
              </a:pPr>
              <a:t>31/05/2019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BE0F2-8142-4B56-8E1D-9C551566253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8025" y="2204864"/>
            <a:ext cx="8534400" cy="266429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pt-BR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</a:rPr>
              <a:t>O </a:t>
            </a:r>
            <a:r>
              <a:rPr lang="pt-BR" b="1" dirty="0" smtClean="0">
                <a:solidFill>
                  <a:schemeClr val="bg2">
                    <a:lumMod val="50000"/>
                  </a:schemeClr>
                </a:solidFill>
              </a:rPr>
              <a:t>impacto das </a:t>
            </a:r>
            <a:r>
              <a:rPr lang="pt-BR" b="1" u="sng" dirty="0">
                <a:solidFill>
                  <a:schemeClr val="bg2">
                    <a:lumMod val="50000"/>
                  </a:schemeClr>
                </a:solidFill>
              </a:rPr>
              <a:t>Novas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</a:rPr>
              <a:t> Normas de Atuária dos </a:t>
            </a:r>
            <a:r>
              <a:rPr lang="pt-BR" b="1" dirty="0" smtClean="0">
                <a:solidFill>
                  <a:schemeClr val="bg2">
                    <a:lumMod val="50000"/>
                  </a:schemeClr>
                </a:solidFill>
              </a:rPr>
              <a:t>RPPS</a:t>
            </a:r>
          </a:p>
          <a:p>
            <a:r>
              <a:rPr lang="pt-BR" b="1" dirty="0" smtClean="0">
                <a:solidFill>
                  <a:schemeClr val="bg2">
                    <a:lumMod val="50000"/>
                  </a:schemeClr>
                </a:solidFill>
              </a:rPr>
              <a:t>PORTARIA SPREV N° 464/2018</a:t>
            </a:r>
            <a:endParaRPr lang="pt-B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EADF9-55F0-43ED-ADDB-3CD5CBA8D094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5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28229"/>
              </p:ext>
            </p:extLst>
          </p:nvPr>
        </p:nvGraphicFramePr>
        <p:xfrm>
          <a:off x="119336" y="1052736"/>
          <a:ext cx="11964036" cy="5173423"/>
        </p:xfrm>
        <a:graphic>
          <a:graphicData uri="http://schemas.openxmlformats.org/drawingml/2006/table">
            <a:tbl>
              <a:tblPr/>
              <a:tblGrid>
                <a:gridCol w="2717293"/>
                <a:gridCol w="2520593"/>
                <a:gridCol w="2394367"/>
                <a:gridCol w="2278744"/>
                <a:gridCol w="2053039"/>
              </a:tblGrid>
              <a:tr h="337820">
                <a:tc>
                  <a:txBody>
                    <a:bodyPr/>
                    <a:lstStyle/>
                    <a:p>
                      <a:pPr algn="ctr" fontAlgn="b"/>
                      <a:endParaRPr lang="pt-B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II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III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IV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993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Modelo atuarial diferenciado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Sim, com análise prévia SPREV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Deverão observar modelos previstos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Deverão observar modelos previstos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Deverão observar modelos previstos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Relatório de Análise de Hipóteses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cada 4 anos, a partir </a:t>
                      </a:r>
                      <a:r>
                        <a:rPr lang="pt-BR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cada 4 anos, a partir </a:t>
                      </a:r>
                      <a:r>
                        <a:rPr lang="pt-BR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anos, </a:t>
                      </a:r>
                      <a:r>
                        <a:rPr lang="pt-BR" sz="2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2022,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mortalidade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for solicitado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pela SPREV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3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Demonstrativo Viabilidade </a:t>
                      </a:r>
                      <a:r>
                        <a:rPr lang="pt-BR" sz="2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 Custeio</a:t>
                      </a:r>
                      <a:endParaRPr lang="pt-B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Anual, a partir DRAA 2020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cada 2 anos, a partir DRAA 2020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cada 3 anos, a partir DRAA 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cada 4 anos, a partir DRAA 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Base Cadastral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Anual,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modelo a partir DRAA 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Anual,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modelo a partir DRAA 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cada 2 anos,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modelo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DRAA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cada 3 anos,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DRAA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Implementação plano de custeio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Até último dia do exercício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avaliação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Até último dia do exercício </a:t>
                      </a:r>
                      <a:r>
                        <a:rPr lang="pt-BR" sz="2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avaliação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Até último dia do exercício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avaliação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 1 ano a mais que demais perfis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86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Limite </a:t>
                      </a:r>
                      <a:r>
                        <a:rPr lang="pt-BR" sz="2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Deficit</a:t>
                      </a:r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Atuarial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 x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Duração `Passivo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 x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 x DP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x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5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Revisão plano de amortização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 aplicação de limite mínimo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</a:t>
                      </a:r>
                      <a:r>
                        <a:rPr lang="pt-BR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deficit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superior a 1%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</a:t>
                      </a:r>
                      <a:r>
                        <a:rPr lang="pt-BR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deficit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superior a 2%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</a:t>
                      </a:r>
                      <a:r>
                        <a:rPr lang="pt-BR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deficit</a:t>
                      </a:r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superior a 5% </a:t>
                      </a:r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84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Relatório da </a:t>
                      </a:r>
                      <a:r>
                        <a:rPr lang="pt-BR" sz="2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Avaliação</a:t>
                      </a:r>
                      <a:endParaRPr lang="pt-B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Completo</a:t>
                      </a:r>
                      <a:endParaRPr lang="pt-BR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Simplificado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0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31561"/>
              </p:ext>
            </p:extLst>
          </p:nvPr>
        </p:nvGraphicFramePr>
        <p:xfrm>
          <a:off x="173824" y="1052736"/>
          <a:ext cx="12031850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lanilha" r:id="rId3" imgW="9715442" imgH="3895681" progId="Excel.Sheet.12">
                  <p:embed/>
                </p:oleObj>
              </mc:Choice>
              <mc:Fallback>
                <p:oleObj name="Planilha" r:id="rId3" imgW="9715442" imgH="38956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824" y="1052736"/>
                        <a:ext cx="12031850" cy="54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02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976" y="537770"/>
            <a:ext cx="11679088" cy="1143000"/>
          </a:xfrm>
        </p:spPr>
        <p:txBody>
          <a:bodyPr/>
          <a:lstStyle/>
          <a:p>
            <a:r>
              <a:rPr lang="en-IN" dirty="0" smtClean="0"/>
              <a:t>Dos </a:t>
            </a:r>
            <a:r>
              <a:rPr lang="en-IN" dirty="0" err="1" smtClean="0"/>
              <a:t>Impactos</a:t>
            </a:r>
            <a:r>
              <a:rPr lang="en-IN" dirty="0" smtClean="0"/>
              <a:t>: </a:t>
            </a:r>
            <a:r>
              <a:rPr lang="en-IN" dirty="0" err="1" smtClean="0"/>
              <a:t>Métodos</a:t>
            </a:r>
            <a:r>
              <a:rPr lang="en-IN" dirty="0" smtClean="0"/>
              <a:t> de </a:t>
            </a:r>
            <a:r>
              <a:rPr lang="en-IN" dirty="0" err="1" smtClean="0"/>
              <a:t>Financiamento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06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801184" y="1822511"/>
            <a:ext cx="5786556" cy="3054289"/>
            <a:chOff x="2799596" y="1974910"/>
            <a:chExt cx="5786556" cy="3054289"/>
          </a:xfrm>
        </p:grpSpPr>
        <p:sp>
          <p:nvSpPr>
            <p:cNvPr id="32" name="Freeform 31"/>
            <p:cNvSpPr/>
            <p:nvPr/>
          </p:nvSpPr>
          <p:spPr>
            <a:xfrm>
              <a:off x="2799596" y="1974910"/>
              <a:ext cx="3290653" cy="3054289"/>
            </a:xfrm>
            <a:custGeom>
              <a:avLst/>
              <a:gdLst>
                <a:gd name="connsiteX0" fmla="*/ 90979 w 8479541"/>
                <a:gd name="connsiteY0" fmla="*/ 385515 h 3430640"/>
                <a:gd name="connsiteX1" fmla="*/ 8389590 w 8479541"/>
                <a:gd name="connsiteY1" fmla="*/ 376889 h 3430640"/>
                <a:gd name="connsiteX2" fmla="*/ 4231658 w 8479541"/>
                <a:gd name="connsiteY2" fmla="*/ 3430640 h 3430640"/>
                <a:gd name="connsiteX3" fmla="*/ 90979 w 8479541"/>
                <a:gd name="connsiteY3" fmla="*/ 385515 h 3430640"/>
                <a:gd name="connsiteX0" fmla="*/ 90979 w 8479541"/>
                <a:gd name="connsiteY0" fmla="*/ 8626 h 3053751"/>
                <a:gd name="connsiteX1" fmla="*/ 8389590 w 8479541"/>
                <a:gd name="connsiteY1" fmla="*/ 0 h 3053751"/>
                <a:gd name="connsiteX2" fmla="*/ 4231658 w 8479541"/>
                <a:gd name="connsiteY2" fmla="*/ 3053751 h 3053751"/>
                <a:gd name="connsiteX3" fmla="*/ 90979 w 8479541"/>
                <a:gd name="connsiteY3" fmla="*/ 8626 h 3053751"/>
                <a:gd name="connsiteX0" fmla="*/ 0 w 8388562"/>
                <a:gd name="connsiteY0" fmla="*/ 8626 h 3053751"/>
                <a:gd name="connsiteX1" fmla="*/ 8298611 w 8388562"/>
                <a:gd name="connsiteY1" fmla="*/ 0 h 3053751"/>
                <a:gd name="connsiteX2" fmla="*/ 4140679 w 8388562"/>
                <a:gd name="connsiteY2" fmla="*/ 3053751 h 3053751"/>
                <a:gd name="connsiteX3" fmla="*/ 0 w 8388562"/>
                <a:gd name="connsiteY3" fmla="*/ 8626 h 3053751"/>
                <a:gd name="connsiteX0" fmla="*/ 0 w 8298611"/>
                <a:gd name="connsiteY0" fmla="*/ 8626 h 3053751"/>
                <a:gd name="connsiteX1" fmla="*/ 8298611 w 8298611"/>
                <a:gd name="connsiteY1" fmla="*/ 0 h 3053751"/>
                <a:gd name="connsiteX2" fmla="*/ 4140679 w 8298611"/>
                <a:gd name="connsiteY2" fmla="*/ 3053751 h 3053751"/>
                <a:gd name="connsiteX3" fmla="*/ 0 w 8298611"/>
                <a:gd name="connsiteY3" fmla="*/ 8626 h 3053751"/>
                <a:gd name="connsiteX0" fmla="*/ 71872 w 4238667"/>
                <a:gd name="connsiteY0" fmla="*/ 227813 h 3272938"/>
                <a:gd name="connsiteX1" fmla="*/ 1710891 w 4238667"/>
                <a:gd name="connsiteY1" fmla="*/ 219187 h 3272938"/>
                <a:gd name="connsiteX2" fmla="*/ 4212551 w 4238667"/>
                <a:gd name="connsiteY2" fmla="*/ 3272938 h 3272938"/>
                <a:gd name="connsiteX3" fmla="*/ 71872 w 4238667"/>
                <a:gd name="connsiteY3" fmla="*/ 227813 h 3272938"/>
                <a:gd name="connsiteX0" fmla="*/ 0 w 4166795"/>
                <a:gd name="connsiteY0" fmla="*/ 8626 h 3053751"/>
                <a:gd name="connsiteX1" fmla="*/ 1639019 w 4166795"/>
                <a:gd name="connsiteY1" fmla="*/ 0 h 3053751"/>
                <a:gd name="connsiteX2" fmla="*/ 4140679 w 4166795"/>
                <a:gd name="connsiteY2" fmla="*/ 3053751 h 3053751"/>
                <a:gd name="connsiteX3" fmla="*/ 0 w 4166795"/>
                <a:gd name="connsiteY3" fmla="*/ 8626 h 3053751"/>
                <a:gd name="connsiteX0" fmla="*/ 0 w 4166795"/>
                <a:gd name="connsiteY0" fmla="*/ 8626 h 3053751"/>
                <a:gd name="connsiteX1" fmla="*/ 1639019 w 4166795"/>
                <a:gd name="connsiteY1" fmla="*/ 0 h 3053751"/>
                <a:gd name="connsiteX2" fmla="*/ 4140679 w 4166795"/>
                <a:gd name="connsiteY2" fmla="*/ 3053751 h 3053751"/>
                <a:gd name="connsiteX3" fmla="*/ 0 w 4166795"/>
                <a:gd name="connsiteY3" fmla="*/ 8626 h 3053751"/>
                <a:gd name="connsiteX0" fmla="*/ 0 w 4140679"/>
                <a:gd name="connsiteY0" fmla="*/ 8626 h 3053751"/>
                <a:gd name="connsiteX1" fmla="*/ 1639019 w 4140679"/>
                <a:gd name="connsiteY1" fmla="*/ 0 h 3053751"/>
                <a:gd name="connsiteX2" fmla="*/ 4140679 w 4140679"/>
                <a:gd name="connsiteY2" fmla="*/ 3053751 h 3053751"/>
                <a:gd name="connsiteX3" fmla="*/ 0 w 4140679"/>
                <a:gd name="connsiteY3" fmla="*/ 8626 h 3053751"/>
                <a:gd name="connsiteX0" fmla="*/ 0 w 5013122"/>
                <a:gd name="connsiteY0" fmla="*/ 17252 h 3053754"/>
                <a:gd name="connsiteX1" fmla="*/ 2458529 w 5013122"/>
                <a:gd name="connsiteY1" fmla="*/ 0 h 3053754"/>
                <a:gd name="connsiteX2" fmla="*/ 4960189 w 5013122"/>
                <a:gd name="connsiteY2" fmla="*/ 3053751 h 3053754"/>
                <a:gd name="connsiteX3" fmla="*/ 0 w 5013122"/>
                <a:gd name="connsiteY3" fmla="*/ 17252 h 3053754"/>
                <a:gd name="connsiteX0" fmla="*/ 0 w 4992869"/>
                <a:gd name="connsiteY0" fmla="*/ 9436 h 3053751"/>
                <a:gd name="connsiteX1" fmla="*/ 2438991 w 4992869"/>
                <a:gd name="connsiteY1" fmla="*/ 0 h 3053751"/>
                <a:gd name="connsiteX2" fmla="*/ 4940651 w 4992869"/>
                <a:gd name="connsiteY2" fmla="*/ 3053751 h 3053751"/>
                <a:gd name="connsiteX3" fmla="*/ 0 w 4992869"/>
                <a:gd name="connsiteY3" fmla="*/ 9436 h 3053751"/>
                <a:gd name="connsiteX0" fmla="*/ 115484 w 5073883"/>
                <a:gd name="connsiteY0" fmla="*/ 220911 h 3265229"/>
                <a:gd name="connsiteX1" fmla="*/ 1706506 w 5073883"/>
                <a:gd name="connsiteY1" fmla="*/ 238828 h 3265229"/>
                <a:gd name="connsiteX2" fmla="*/ 5056135 w 5073883"/>
                <a:gd name="connsiteY2" fmla="*/ 3265226 h 3265229"/>
                <a:gd name="connsiteX3" fmla="*/ 115484 w 5073883"/>
                <a:gd name="connsiteY3" fmla="*/ 220911 h 3265229"/>
                <a:gd name="connsiteX0" fmla="*/ 113798 w 5072615"/>
                <a:gd name="connsiteY0" fmla="*/ 226071 h 3270386"/>
                <a:gd name="connsiteX1" fmla="*/ 1720451 w 5072615"/>
                <a:gd name="connsiteY1" fmla="*/ 228357 h 3270386"/>
                <a:gd name="connsiteX2" fmla="*/ 5054449 w 5072615"/>
                <a:gd name="connsiteY2" fmla="*/ 3270386 h 3270386"/>
                <a:gd name="connsiteX3" fmla="*/ 113798 w 5072615"/>
                <a:gd name="connsiteY3" fmla="*/ 226071 h 3270386"/>
                <a:gd name="connsiteX0" fmla="*/ 0 w 4958817"/>
                <a:gd name="connsiteY0" fmla="*/ 0 h 3044315"/>
                <a:gd name="connsiteX1" fmla="*/ 1606653 w 4958817"/>
                <a:gd name="connsiteY1" fmla="*/ 2286 h 3044315"/>
                <a:gd name="connsiteX2" fmla="*/ 4940651 w 4958817"/>
                <a:gd name="connsiteY2" fmla="*/ 3044315 h 3044315"/>
                <a:gd name="connsiteX3" fmla="*/ 0 w 4958817"/>
                <a:gd name="connsiteY3" fmla="*/ 0 h 3044315"/>
                <a:gd name="connsiteX0" fmla="*/ 0 w 4958817"/>
                <a:gd name="connsiteY0" fmla="*/ 0 h 3044315"/>
                <a:gd name="connsiteX1" fmla="*/ 1606653 w 4958817"/>
                <a:gd name="connsiteY1" fmla="*/ 2286 h 3044315"/>
                <a:gd name="connsiteX2" fmla="*/ 4940651 w 4958817"/>
                <a:gd name="connsiteY2" fmla="*/ 3044315 h 3044315"/>
                <a:gd name="connsiteX3" fmla="*/ 0 w 4958817"/>
                <a:gd name="connsiteY3" fmla="*/ 0 h 3044315"/>
                <a:gd name="connsiteX0" fmla="*/ 0 w 4940651"/>
                <a:gd name="connsiteY0" fmla="*/ 0 h 3044315"/>
                <a:gd name="connsiteX1" fmla="*/ 1606653 w 4940651"/>
                <a:gd name="connsiteY1" fmla="*/ 2286 h 3044315"/>
                <a:gd name="connsiteX2" fmla="*/ 4940651 w 4940651"/>
                <a:gd name="connsiteY2" fmla="*/ 3044315 h 3044315"/>
                <a:gd name="connsiteX3" fmla="*/ 0 w 4940651"/>
                <a:gd name="connsiteY3" fmla="*/ 0 h 3044315"/>
                <a:gd name="connsiteX0" fmla="*/ 0 w 4968643"/>
                <a:gd name="connsiteY0" fmla="*/ 0 h 3056040"/>
                <a:gd name="connsiteX1" fmla="*/ 1614469 w 4968643"/>
                <a:gd name="connsiteY1" fmla="*/ 14009 h 3056040"/>
                <a:gd name="connsiteX2" fmla="*/ 4948467 w 4968643"/>
                <a:gd name="connsiteY2" fmla="*/ 3056038 h 3056040"/>
                <a:gd name="connsiteX3" fmla="*/ 0 w 4968643"/>
                <a:gd name="connsiteY3" fmla="*/ 0 h 3056040"/>
                <a:gd name="connsiteX0" fmla="*/ 114478 w 5082885"/>
                <a:gd name="connsiteY0" fmla="*/ 225781 h 3281819"/>
                <a:gd name="connsiteX1" fmla="*/ 1721132 w 5082885"/>
                <a:gd name="connsiteY1" fmla="*/ 228067 h 3281819"/>
                <a:gd name="connsiteX2" fmla="*/ 5062945 w 5082885"/>
                <a:gd name="connsiteY2" fmla="*/ 3281819 h 3281819"/>
                <a:gd name="connsiteX3" fmla="*/ 114478 w 5082885"/>
                <a:gd name="connsiteY3" fmla="*/ 225781 h 3281819"/>
                <a:gd name="connsiteX0" fmla="*/ 0 w 4968407"/>
                <a:gd name="connsiteY0" fmla="*/ 0 h 3056038"/>
                <a:gd name="connsiteX1" fmla="*/ 1606654 w 4968407"/>
                <a:gd name="connsiteY1" fmla="*/ 2286 h 3056038"/>
                <a:gd name="connsiteX2" fmla="*/ 4948467 w 4968407"/>
                <a:gd name="connsiteY2" fmla="*/ 3056038 h 3056038"/>
                <a:gd name="connsiteX3" fmla="*/ 0 w 4968407"/>
                <a:gd name="connsiteY3" fmla="*/ 0 h 3056038"/>
                <a:gd name="connsiteX0" fmla="*/ 0 w 4968407"/>
                <a:gd name="connsiteY0" fmla="*/ 0 h 3056038"/>
                <a:gd name="connsiteX1" fmla="*/ 1606654 w 4968407"/>
                <a:gd name="connsiteY1" fmla="*/ 2286 h 3056038"/>
                <a:gd name="connsiteX2" fmla="*/ 4948467 w 4968407"/>
                <a:gd name="connsiteY2" fmla="*/ 3056038 h 3056038"/>
                <a:gd name="connsiteX3" fmla="*/ 0 w 4968407"/>
                <a:gd name="connsiteY3" fmla="*/ 0 h 3056038"/>
                <a:gd name="connsiteX0" fmla="*/ 0 w 4948467"/>
                <a:gd name="connsiteY0" fmla="*/ 0 h 3056038"/>
                <a:gd name="connsiteX1" fmla="*/ 1606654 w 4948467"/>
                <a:gd name="connsiteY1" fmla="*/ 2286 h 3056038"/>
                <a:gd name="connsiteX2" fmla="*/ 4948467 w 4948467"/>
                <a:gd name="connsiteY2" fmla="*/ 3056038 h 3056038"/>
                <a:gd name="connsiteX3" fmla="*/ 0 w 4948467"/>
                <a:gd name="connsiteY3" fmla="*/ 0 h 3056038"/>
                <a:gd name="connsiteX0" fmla="*/ 22982 w 5076775"/>
                <a:gd name="connsiteY0" fmla="*/ 214696 h 3270756"/>
                <a:gd name="connsiteX1" fmla="*/ 3260132 w 5076775"/>
                <a:gd name="connsiteY1" fmla="*/ 261050 h 3270756"/>
                <a:gd name="connsiteX2" fmla="*/ 4971449 w 5076775"/>
                <a:gd name="connsiteY2" fmla="*/ 3270734 h 3270756"/>
                <a:gd name="connsiteX3" fmla="*/ 22982 w 5076775"/>
                <a:gd name="connsiteY3" fmla="*/ 214696 h 3270756"/>
                <a:gd name="connsiteX0" fmla="*/ 22377 w 5078052"/>
                <a:gd name="connsiteY0" fmla="*/ 225507 h 3281546"/>
                <a:gd name="connsiteX1" fmla="*/ 3278113 w 5078052"/>
                <a:gd name="connsiteY1" fmla="*/ 238407 h 3281546"/>
                <a:gd name="connsiteX2" fmla="*/ 4970844 w 5078052"/>
                <a:gd name="connsiteY2" fmla="*/ 3281545 h 3281546"/>
                <a:gd name="connsiteX3" fmla="*/ 22377 w 5078052"/>
                <a:gd name="connsiteY3" fmla="*/ 225507 h 3281546"/>
                <a:gd name="connsiteX0" fmla="*/ 57036 w 3381252"/>
                <a:gd name="connsiteY0" fmla="*/ 226473 h 3278794"/>
                <a:gd name="connsiteX1" fmla="*/ 1654958 w 3381252"/>
                <a:gd name="connsiteY1" fmla="*/ 235656 h 3278794"/>
                <a:gd name="connsiteX2" fmla="*/ 3347689 w 3381252"/>
                <a:gd name="connsiteY2" fmla="*/ 3278794 h 3278794"/>
                <a:gd name="connsiteX3" fmla="*/ 57036 w 3381252"/>
                <a:gd name="connsiteY3" fmla="*/ 226473 h 3278794"/>
                <a:gd name="connsiteX0" fmla="*/ 0 w 3324216"/>
                <a:gd name="connsiteY0" fmla="*/ 0 h 3052321"/>
                <a:gd name="connsiteX1" fmla="*/ 1597922 w 3324216"/>
                <a:gd name="connsiteY1" fmla="*/ 9183 h 3052321"/>
                <a:gd name="connsiteX2" fmla="*/ 3290653 w 3324216"/>
                <a:gd name="connsiteY2" fmla="*/ 3052321 h 3052321"/>
                <a:gd name="connsiteX3" fmla="*/ 0 w 3324216"/>
                <a:gd name="connsiteY3" fmla="*/ 0 h 3052321"/>
                <a:gd name="connsiteX0" fmla="*/ 0 w 3324216"/>
                <a:gd name="connsiteY0" fmla="*/ 0 h 3052321"/>
                <a:gd name="connsiteX1" fmla="*/ 1597922 w 3324216"/>
                <a:gd name="connsiteY1" fmla="*/ 9183 h 3052321"/>
                <a:gd name="connsiteX2" fmla="*/ 3290653 w 3324216"/>
                <a:gd name="connsiteY2" fmla="*/ 3052321 h 3052321"/>
                <a:gd name="connsiteX3" fmla="*/ 0 w 3324216"/>
                <a:gd name="connsiteY3" fmla="*/ 0 h 3052321"/>
                <a:gd name="connsiteX0" fmla="*/ 0 w 3290653"/>
                <a:gd name="connsiteY0" fmla="*/ 0 h 3052321"/>
                <a:gd name="connsiteX1" fmla="*/ 1597922 w 3290653"/>
                <a:gd name="connsiteY1" fmla="*/ 9183 h 3052321"/>
                <a:gd name="connsiteX2" fmla="*/ 3290653 w 3290653"/>
                <a:gd name="connsiteY2" fmla="*/ 3052321 h 3052321"/>
                <a:gd name="connsiteX3" fmla="*/ 0 w 3290653"/>
                <a:gd name="connsiteY3" fmla="*/ 0 h 3052321"/>
                <a:gd name="connsiteX0" fmla="*/ 38396 w 3362487"/>
                <a:gd name="connsiteY0" fmla="*/ 226608 h 3278929"/>
                <a:gd name="connsiteX1" fmla="*/ 1636318 w 3362487"/>
                <a:gd name="connsiteY1" fmla="*/ 224640 h 3278929"/>
                <a:gd name="connsiteX2" fmla="*/ 3329049 w 3362487"/>
                <a:gd name="connsiteY2" fmla="*/ 3278929 h 3278929"/>
                <a:gd name="connsiteX3" fmla="*/ 38396 w 3362487"/>
                <a:gd name="connsiteY3" fmla="*/ 226608 h 3278929"/>
                <a:gd name="connsiteX0" fmla="*/ 0 w 3324091"/>
                <a:gd name="connsiteY0" fmla="*/ 1968 h 3054289"/>
                <a:gd name="connsiteX1" fmla="*/ 1597922 w 3324091"/>
                <a:gd name="connsiteY1" fmla="*/ 0 h 3054289"/>
                <a:gd name="connsiteX2" fmla="*/ 3290653 w 3324091"/>
                <a:gd name="connsiteY2" fmla="*/ 3054289 h 3054289"/>
                <a:gd name="connsiteX3" fmla="*/ 0 w 3324091"/>
                <a:gd name="connsiteY3" fmla="*/ 1968 h 3054289"/>
                <a:gd name="connsiteX0" fmla="*/ 0 w 3324091"/>
                <a:gd name="connsiteY0" fmla="*/ 1968 h 3054289"/>
                <a:gd name="connsiteX1" fmla="*/ 1597922 w 3324091"/>
                <a:gd name="connsiteY1" fmla="*/ 0 h 3054289"/>
                <a:gd name="connsiteX2" fmla="*/ 3290653 w 3324091"/>
                <a:gd name="connsiteY2" fmla="*/ 3054289 h 3054289"/>
                <a:gd name="connsiteX3" fmla="*/ 0 w 3324091"/>
                <a:gd name="connsiteY3" fmla="*/ 1968 h 3054289"/>
                <a:gd name="connsiteX0" fmla="*/ 0 w 3290653"/>
                <a:gd name="connsiteY0" fmla="*/ 1968 h 3054289"/>
                <a:gd name="connsiteX1" fmla="*/ 1597922 w 3290653"/>
                <a:gd name="connsiteY1" fmla="*/ 0 h 3054289"/>
                <a:gd name="connsiteX2" fmla="*/ 3290653 w 3290653"/>
                <a:gd name="connsiteY2" fmla="*/ 3054289 h 3054289"/>
                <a:gd name="connsiteX3" fmla="*/ 0 w 3290653"/>
                <a:gd name="connsiteY3" fmla="*/ 1968 h 305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653" h="3054289">
                  <a:moveTo>
                    <a:pt x="0" y="1968"/>
                  </a:moveTo>
                  <a:lnTo>
                    <a:pt x="1597922" y="0"/>
                  </a:lnTo>
                  <a:lnTo>
                    <a:pt x="3290653" y="3054289"/>
                  </a:lnTo>
                  <a:lnTo>
                    <a:pt x="0" y="19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60000"/>
                  </a:schemeClr>
                </a:gs>
                <a:gs pos="49000">
                  <a:schemeClr val="bg1">
                    <a:alpha val="2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5" name="Straight Connector 24"/>
            <p:cNvCxnSpPr>
              <a:stCxn id="8" idx="2"/>
            </p:cNvCxnSpPr>
            <p:nvPr/>
          </p:nvCxnSpPr>
          <p:spPr>
            <a:xfrm flipH="1">
              <a:off x="6094412" y="1981200"/>
              <a:ext cx="2491740" cy="30428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6" idx="2"/>
            </p:cNvCxnSpPr>
            <p:nvPr/>
          </p:nvCxnSpPr>
          <p:spPr>
            <a:xfrm>
              <a:off x="5263832" y="1981200"/>
              <a:ext cx="830580" cy="30428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7" idx="2"/>
            </p:cNvCxnSpPr>
            <p:nvPr/>
          </p:nvCxnSpPr>
          <p:spPr>
            <a:xfrm flipH="1">
              <a:off x="6094412" y="1981200"/>
              <a:ext cx="830580" cy="30428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43100" y="1828800"/>
            <a:ext cx="415290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94132" y="2773638"/>
            <a:ext cx="36004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110000"/>
              </a:lnSpc>
              <a:defRPr sz="1600" ker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b="1" dirty="0" smtClean="0">
                <a:solidFill>
                  <a:schemeClr val="tx1"/>
                </a:solidFill>
              </a:rPr>
              <a:t>Em </a:t>
            </a:r>
            <a:r>
              <a:rPr lang="pt-BR" b="1" dirty="0">
                <a:solidFill>
                  <a:schemeClr val="tx1"/>
                </a:solidFill>
              </a:rPr>
              <a:t>caso de alteração do método de financiamento utilizado nas avaliações atuariais:</a:t>
            </a:r>
          </a:p>
          <a:p>
            <a:r>
              <a:rPr lang="pt-BR" b="1" dirty="0">
                <a:solidFill>
                  <a:schemeClr val="tx1"/>
                </a:solidFill>
              </a:rPr>
              <a:t>I - a unidade gestora do RPPS deverá cientificar o conselho deliberativo do RPPS;</a:t>
            </a:r>
          </a:p>
          <a:p>
            <a:r>
              <a:rPr lang="pt-BR" b="1" dirty="0">
                <a:solidFill>
                  <a:schemeClr val="tx1"/>
                </a:solidFill>
              </a:rPr>
              <a:t>II - deverá ser encaminhada à </a:t>
            </a:r>
            <a:r>
              <a:rPr lang="pt-BR" b="1" dirty="0" smtClean="0">
                <a:solidFill>
                  <a:schemeClr val="tx1"/>
                </a:solidFill>
              </a:rPr>
              <a:t>SPREV a </a:t>
            </a:r>
            <a:r>
              <a:rPr lang="pt-BR" b="1" dirty="0">
                <a:solidFill>
                  <a:schemeClr val="tx1"/>
                </a:solidFill>
              </a:rPr>
              <a:t>justificativa técnica de substituição da NTA;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80825" y="2592050"/>
            <a:ext cx="4033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/>
              <a:t>E</a:t>
            </a:r>
            <a:r>
              <a:rPr lang="pt-BR" sz="1600" b="1" kern="0" dirty="0" smtClean="0"/>
              <a:t>xceto </a:t>
            </a:r>
            <a:r>
              <a:rPr lang="pt-BR" sz="1600" b="1" kern="0" dirty="0"/>
              <a:t>em caso de sua aprovação prévia pela </a:t>
            </a:r>
            <a:r>
              <a:rPr lang="pt-BR" sz="1600" b="1" kern="0" dirty="0" smtClean="0"/>
              <a:t>SPREV, </a:t>
            </a:r>
            <a:r>
              <a:rPr lang="pt-BR" sz="1600" b="1" kern="0" dirty="0"/>
              <a:t>a </a:t>
            </a:r>
            <a:r>
              <a:rPr lang="pt-BR" sz="1600" b="1" u="sng" kern="0" dirty="0"/>
              <a:t>redução do plano de custeio do RPPS decorrente da alteração do método somente </a:t>
            </a:r>
            <a:r>
              <a:rPr lang="pt-BR" sz="1600" b="1" u="sng" kern="0" dirty="0" smtClean="0"/>
              <a:t>após 5 anos</a:t>
            </a:r>
            <a:endParaRPr lang="pt-BR" sz="1600" b="1" kern="0" dirty="0"/>
          </a:p>
        </p:txBody>
      </p:sp>
      <p:sp>
        <p:nvSpPr>
          <p:cNvPr id="30" name="TextBox 35"/>
          <p:cNvSpPr txBox="1"/>
          <p:nvPr/>
        </p:nvSpPr>
        <p:spPr>
          <a:xfrm>
            <a:off x="7873964" y="4249531"/>
            <a:ext cx="403394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Método além daqueles previstos na IN: aprovação prévia SPREV</a:t>
            </a:r>
            <a:endParaRPr lang="pt-BR" sz="1600" b="1" kern="0" dirty="0"/>
          </a:p>
        </p:txBody>
      </p:sp>
    </p:spTree>
    <p:extLst>
      <p:ext uri="{BB962C8B-B14F-4D97-AF65-F5344CB8AC3E}">
        <p14:creationId xmlns:p14="http://schemas.microsoft.com/office/powerpoint/2010/main" val="17856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7855" y="5229200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Dos </a:t>
            </a:r>
            <a:r>
              <a:rPr lang="en-IN" dirty="0" err="1" smtClean="0"/>
              <a:t>Impactos</a:t>
            </a:r>
            <a:r>
              <a:rPr lang="en-IN" dirty="0" smtClean="0"/>
              <a:t>: Das </a:t>
            </a:r>
            <a:r>
              <a:rPr lang="en-IN" dirty="0" err="1" smtClean="0"/>
              <a:t>Hipóteses</a:t>
            </a:r>
            <a:r>
              <a:rPr lang="en-IN" dirty="0" smtClean="0"/>
              <a:t> </a:t>
            </a:r>
            <a:r>
              <a:rPr lang="en-IN" dirty="0" err="1" smtClean="0"/>
              <a:t>Atuariais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32" name="Freeform 31"/>
          <p:cNvSpPr/>
          <p:nvPr/>
        </p:nvSpPr>
        <p:spPr>
          <a:xfrm>
            <a:off x="4461819" y="1824432"/>
            <a:ext cx="1630018" cy="3052369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0018" h="3052369">
                <a:moveTo>
                  <a:pt x="0" y="0"/>
                </a:moveTo>
                <a:lnTo>
                  <a:pt x="1602134" y="162"/>
                </a:lnTo>
                <a:lnTo>
                  <a:pt x="1630018" y="30523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91907" y="2472174"/>
            <a:ext cx="3178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pt-BR" sz="1600" b="1" kern="0" dirty="0" err="1" smtClean="0"/>
              <a:t>Cientificação</a:t>
            </a:r>
            <a:r>
              <a:rPr lang="pt-BR" sz="1600" b="1" kern="0" dirty="0" smtClean="0"/>
              <a:t> e acompanhamento dos </a:t>
            </a:r>
            <a:r>
              <a:rPr lang="pt-BR" sz="1600" b="1" kern="0" dirty="0"/>
              <a:t>conselhos deliberativo e fiscal da manutenção ou alteração das hipóteses utilizadas</a:t>
            </a:r>
            <a:endParaRPr lang="en-US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-436014" y="3940546"/>
            <a:ext cx="4971588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kern="0" dirty="0" smtClean="0"/>
              <a:t>Do </a:t>
            </a:r>
            <a:r>
              <a:rPr lang="en-US" sz="1600" b="1" kern="0" dirty="0" err="1" smtClean="0"/>
              <a:t>Relatório</a:t>
            </a:r>
            <a:r>
              <a:rPr lang="en-US" sz="1600" b="1" kern="0" dirty="0" smtClean="0"/>
              <a:t> de </a:t>
            </a:r>
            <a:r>
              <a:rPr lang="en-US" sz="1600" b="1" kern="0" dirty="0" err="1" smtClean="0"/>
              <a:t>Análise</a:t>
            </a:r>
            <a:r>
              <a:rPr lang="en-US" sz="1600" b="1" kern="0" dirty="0" smtClean="0"/>
              <a:t> das </a:t>
            </a:r>
            <a:r>
              <a:rPr lang="en-US" sz="1600" b="1" kern="0" dirty="0" err="1" smtClean="0"/>
              <a:t>Hipóteses</a:t>
            </a:r>
            <a:endParaRPr lang="en-US" sz="1600" b="1" dirty="0"/>
          </a:p>
        </p:txBody>
      </p:sp>
      <p:cxnSp>
        <p:nvCxnSpPr>
          <p:cNvPr id="45" name="Straight Connector 26"/>
          <p:cNvCxnSpPr>
            <a:stCxn id="2" idx="2"/>
          </p:cNvCxnSpPr>
          <p:nvPr/>
        </p:nvCxnSpPr>
        <p:spPr>
          <a:xfrm>
            <a:off x="1943100" y="1828800"/>
            <a:ext cx="4091940" cy="301112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2"/>
          <p:cNvSpPr txBox="1"/>
          <p:nvPr/>
        </p:nvSpPr>
        <p:spPr>
          <a:xfrm>
            <a:off x="7013901" y="1999847"/>
            <a:ext cx="388843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Tábuas biométricas</a:t>
            </a:r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Alteração perfil massa</a:t>
            </a:r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Estimativas remunerações</a:t>
            </a:r>
          </a:p>
          <a:p>
            <a:pPr>
              <a:lnSpc>
                <a:spcPct val="110000"/>
              </a:lnSpc>
            </a:pPr>
            <a:r>
              <a:rPr lang="en-US" sz="1600" b="1" kern="0" dirty="0"/>
              <a:t>Entrada Mercado de </a:t>
            </a:r>
            <a:r>
              <a:rPr lang="en-US" sz="1600" b="1" kern="0" dirty="0" err="1" smtClean="0"/>
              <a:t>Trabalho</a:t>
            </a:r>
            <a:r>
              <a:rPr lang="en-US" sz="1600" b="1" kern="0" dirty="0" smtClean="0"/>
              <a:t> </a:t>
            </a:r>
            <a:r>
              <a:rPr lang="en-US" sz="1600" b="1" kern="0" dirty="0"/>
              <a:t>e </a:t>
            </a:r>
            <a:r>
              <a:rPr lang="en-US" sz="1600" b="1" kern="0" dirty="0" err="1" smtClean="0"/>
              <a:t>Comportamento</a:t>
            </a:r>
            <a:r>
              <a:rPr lang="en-US" sz="1600" b="1" kern="0" dirty="0" smtClean="0"/>
              <a:t> </a:t>
            </a:r>
            <a:r>
              <a:rPr lang="en-US" sz="1600" b="1" kern="0" dirty="0"/>
              <a:t>para </a:t>
            </a:r>
            <a:r>
              <a:rPr lang="en-US" sz="1600" b="1" kern="0" dirty="0" err="1"/>
              <a:t>aposentadoria</a:t>
            </a:r>
            <a:endParaRPr lang="en-US" sz="1600" b="1" dirty="0"/>
          </a:p>
          <a:p>
            <a:pPr>
              <a:lnSpc>
                <a:spcPct val="110000"/>
              </a:lnSpc>
            </a:pPr>
            <a:endParaRPr lang="en-US" sz="1600" b="1" dirty="0"/>
          </a:p>
        </p:txBody>
      </p:sp>
      <p:sp>
        <p:nvSpPr>
          <p:cNvPr id="30" name="TextBox 32"/>
          <p:cNvSpPr txBox="1"/>
          <p:nvPr/>
        </p:nvSpPr>
        <p:spPr>
          <a:xfrm>
            <a:off x="7752184" y="3542954"/>
            <a:ext cx="3676959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b="1" kern="0" dirty="0" smtClean="0"/>
              <a:t>Taxa </a:t>
            </a:r>
            <a:r>
              <a:rPr lang="pt-BR" b="1" kern="0" dirty="0"/>
              <a:t>de juros</a:t>
            </a:r>
          </a:p>
          <a:p>
            <a:pPr>
              <a:lnSpc>
                <a:spcPct val="110000"/>
              </a:lnSpc>
            </a:pPr>
            <a:endParaRPr lang="pt-BR" b="1" kern="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7786796" y="4036267"/>
            <a:ext cx="411824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b="1" kern="0" dirty="0" smtClean="0"/>
              <a:t>Composição </a:t>
            </a:r>
            <a:r>
              <a:rPr lang="pt-BR" b="1" kern="0" dirty="0"/>
              <a:t>do grupo familiar</a:t>
            </a:r>
          </a:p>
          <a:p>
            <a:pPr>
              <a:lnSpc>
                <a:spcPct val="110000"/>
              </a:lnSpc>
            </a:pPr>
            <a:r>
              <a:rPr lang="pt-BR" b="1" kern="0" dirty="0" smtClean="0"/>
              <a:t>Compensação </a:t>
            </a:r>
            <a:r>
              <a:rPr lang="pt-BR" b="1" kern="0" dirty="0"/>
              <a:t>Financeira entre regimes</a:t>
            </a:r>
          </a:p>
        </p:txBody>
      </p:sp>
    </p:spTree>
    <p:extLst>
      <p:ext uri="{BB962C8B-B14F-4D97-AF65-F5344CB8AC3E}">
        <p14:creationId xmlns:p14="http://schemas.microsoft.com/office/powerpoint/2010/main" val="32099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Impactos</a:t>
            </a:r>
            <a:r>
              <a:rPr lang="en-IN" dirty="0" smtClean="0"/>
              <a:t>: Da Base Cadastral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32" name="Freeform 31"/>
          <p:cNvSpPr/>
          <p:nvPr/>
        </p:nvSpPr>
        <p:spPr>
          <a:xfrm>
            <a:off x="6091837" y="1824594"/>
            <a:ext cx="1639930" cy="3052207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35929 w 3305877"/>
              <a:gd name="connsiteY0" fmla="*/ 226059 h 3278428"/>
              <a:gd name="connsiteX1" fmla="*/ 3305877 w 3305877"/>
              <a:gd name="connsiteY1" fmla="*/ 226221 h 3278428"/>
              <a:gd name="connsiteX2" fmla="*/ 1665947 w 3305877"/>
              <a:gd name="connsiteY2" fmla="*/ 3278428 h 3278428"/>
              <a:gd name="connsiteX3" fmla="*/ 35929 w 3305877"/>
              <a:gd name="connsiteY3" fmla="*/ 226059 h 3278428"/>
              <a:gd name="connsiteX0" fmla="*/ 213274 w 1834726"/>
              <a:gd name="connsiteY0" fmla="*/ 232935 h 3259551"/>
              <a:gd name="connsiteX1" fmla="*/ 1834726 w 1834726"/>
              <a:gd name="connsiteY1" fmla="*/ 207339 h 3259551"/>
              <a:gd name="connsiteX2" fmla="*/ 194796 w 1834726"/>
              <a:gd name="connsiteY2" fmla="*/ 3259546 h 3259551"/>
              <a:gd name="connsiteX3" fmla="*/ 213274 w 1834726"/>
              <a:gd name="connsiteY3" fmla="*/ 232935 h 3259551"/>
              <a:gd name="connsiteX0" fmla="*/ 18478 w 1639930"/>
              <a:gd name="connsiteY0" fmla="*/ 232935 h 3259546"/>
              <a:gd name="connsiteX1" fmla="*/ 1639930 w 1639930"/>
              <a:gd name="connsiteY1" fmla="*/ 207339 h 3259546"/>
              <a:gd name="connsiteX2" fmla="*/ 0 w 1639930"/>
              <a:gd name="connsiteY2" fmla="*/ 3259546 h 3259546"/>
              <a:gd name="connsiteX3" fmla="*/ 18478 w 1639930"/>
              <a:gd name="connsiteY3" fmla="*/ 232935 h 3259546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50058 w 1751971"/>
              <a:gd name="connsiteY0" fmla="*/ 2150 h 3052207"/>
              <a:gd name="connsiteX1" fmla="*/ 1751971 w 1751971"/>
              <a:gd name="connsiteY1" fmla="*/ 0 h 3052207"/>
              <a:gd name="connsiteX2" fmla="*/ 112041 w 1751971"/>
              <a:gd name="connsiteY2" fmla="*/ 3052207 h 3052207"/>
              <a:gd name="connsiteX3" fmla="*/ 150058 w 1751971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9930" h="3052207">
                <a:moveTo>
                  <a:pt x="38017" y="2150"/>
                </a:moveTo>
                <a:lnTo>
                  <a:pt x="1639930" y="0"/>
                </a:lnTo>
                <a:lnTo>
                  <a:pt x="0" y="3052207"/>
                </a:lnTo>
                <a:lnTo>
                  <a:pt x="38017" y="215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Connector 24"/>
          <p:cNvCxnSpPr>
            <a:stCxn id="8" idx="2"/>
          </p:cNvCxnSpPr>
          <p:nvPr/>
        </p:nvCxnSpPr>
        <p:spPr>
          <a:xfrm flipH="1">
            <a:off x="609600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43100" y="1828800"/>
            <a:ext cx="415290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2307" y="2753901"/>
            <a:ext cx="2960186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Providências </a:t>
            </a:r>
            <a:r>
              <a:rPr lang="pt-BR" sz="1600" b="1" kern="0" dirty="0"/>
              <a:t>adotadas pelo ente federativo e pela unidade gestora do RPPS para a adequação da base de dados </a:t>
            </a:r>
            <a:r>
              <a:rPr lang="pt-BR" sz="1600" b="1" kern="0" dirty="0" smtClean="0"/>
              <a:t>objeto </a:t>
            </a:r>
            <a:r>
              <a:rPr lang="pt-BR" sz="1600" b="1" kern="0" dirty="0"/>
              <a:t>dos ajustes mencionados no relatório da avaliação atuarial do exercício anterior</a:t>
            </a:r>
            <a:endParaRPr lang="en-US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261379" y="2592230"/>
            <a:ext cx="3137248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/>
              <a:t>A unidade gestora do RPPS deverá realizar análise prévia da base de dados e prestar os esclarecimentos </a:t>
            </a:r>
            <a:r>
              <a:rPr lang="pt-BR" sz="1600" b="1" kern="0" dirty="0" smtClean="0"/>
              <a:t>ao atuário</a:t>
            </a:r>
            <a:endParaRPr lang="en-US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784315" y="4420082"/>
            <a:ext cx="381642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600" b="1" kern="0" dirty="0" smtClean="0"/>
              <a:t>Do </a:t>
            </a:r>
            <a:r>
              <a:rPr lang="en-US" sz="1600" b="1" kern="0" dirty="0" err="1"/>
              <a:t>envio</a:t>
            </a:r>
            <a:r>
              <a:rPr lang="en-US" sz="1600" b="1" kern="0" dirty="0"/>
              <a:t> da base cadastral</a:t>
            </a:r>
          </a:p>
          <a:p>
            <a:pPr algn="r">
              <a:lnSpc>
                <a:spcPct val="110000"/>
              </a:lnSpc>
            </a:pPr>
            <a:endParaRPr lang="pt-BR" sz="16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916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 smtClean="0"/>
              <a:t>Dos </a:t>
            </a:r>
            <a:r>
              <a:rPr lang="en-IN" sz="4000" dirty="0" err="1" smtClean="0"/>
              <a:t>impactos</a:t>
            </a:r>
            <a:r>
              <a:rPr lang="en-IN" sz="4000" dirty="0" smtClean="0"/>
              <a:t>: </a:t>
            </a:r>
            <a:r>
              <a:rPr lang="en-IN" sz="4000" dirty="0" err="1" smtClean="0"/>
              <a:t>Custos</a:t>
            </a:r>
            <a:r>
              <a:rPr lang="en-IN" sz="4000" dirty="0" smtClean="0"/>
              <a:t> e </a:t>
            </a:r>
            <a:r>
              <a:rPr lang="en-IN" sz="4000" dirty="0" err="1" smtClean="0"/>
              <a:t>Compromissos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13" name="Rectangle 12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Oval 10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11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Oval 16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Oval 17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Freeform 31"/>
          <p:cNvSpPr/>
          <p:nvPr/>
        </p:nvSpPr>
        <p:spPr>
          <a:xfrm>
            <a:off x="6091838" y="1828867"/>
            <a:ext cx="3293620" cy="3047934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35929 w 3305877"/>
              <a:gd name="connsiteY0" fmla="*/ 226059 h 3278428"/>
              <a:gd name="connsiteX1" fmla="*/ 3305877 w 3305877"/>
              <a:gd name="connsiteY1" fmla="*/ 226221 h 3278428"/>
              <a:gd name="connsiteX2" fmla="*/ 1665947 w 3305877"/>
              <a:gd name="connsiteY2" fmla="*/ 3278428 h 3278428"/>
              <a:gd name="connsiteX3" fmla="*/ 35929 w 3305877"/>
              <a:gd name="connsiteY3" fmla="*/ 226059 h 3278428"/>
              <a:gd name="connsiteX0" fmla="*/ 213274 w 1834726"/>
              <a:gd name="connsiteY0" fmla="*/ 232935 h 3259551"/>
              <a:gd name="connsiteX1" fmla="*/ 1834726 w 1834726"/>
              <a:gd name="connsiteY1" fmla="*/ 207339 h 3259551"/>
              <a:gd name="connsiteX2" fmla="*/ 194796 w 1834726"/>
              <a:gd name="connsiteY2" fmla="*/ 3259546 h 3259551"/>
              <a:gd name="connsiteX3" fmla="*/ 213274 w 1834726"/>
              <a:gd name="connsiteY3" fmla="*/ 232935 h 3259551"/>
              <a:gd name="connsiteX0" fmla="*/ 18478 w 1639930"/>
              <a:gd name="connsiteY0" fmla="*/ 232935 h 3259546"/>
              <a:gd name="connsiteX1" fmla="*/ 1639930 w 1639930"/>
              <a:gd name="connsiteY1" fmla="*/ 207339 h 3259546"/>
              <a:gd name="connsiteX2" fmla="*/ 0 w 1639930"/>
              <a:gd name="connsiteY2" fmla="*/ 3259546 h 3259546"/>
              <a:gd name="connsiteX3" fmla="*/ 18478 w 1639930"/>
              <a:gd name="connsiteY3" fmla="*/ 232935 h 3259546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50058 w 1751971"/>
              <a:gd name="connsiteY0" fmla="*/ 2150 h 3052207"/>
              <a:gd name="connsiteX1" fmla="*/ 1751971 w 1751971"/>
              <a:gd name="connsiteY1" fmla="*/ 0 h 3052207"/>
              <a:gd name="connsiteX2" fmla="*/ 112041 w 1751971"/>
              <a:gd name="connsiteY2" fmla="*/ 3052207 h 3052207"/>
              <a:gd name="connsiteX3" fmla="*/ 150058 w 1751971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425795 w 3657725"/>
              <a:gd name="connsiteY0" fmla="*/ 223920 h 3273977"/>
              <a:gd name="connsiteX1" fmla="*/ 3657725 w 3657725"/>
              <a:gd name="connsiteY1" fmla="*/ 231709 h 3273977"/>
              <a:gd name="connsiteX2" fmla="*/ 387778 w 3657725"/>
              <a:gd name="connsiteY2" fmla="*/ 3273977 h 3273977"/>
              <a:gd name="connsiteX3" fmla="*/ 425795 w 3657725"/>
              <a:gd name="connsiteY3" fmla="*/ 223920 h 3273977"/>
              <a:gd name="connsiteX0" fmla="*/ 1711120 w 3303093"/>
              <a:gd name="connsiteY0" fmla="*/ 229123 h 3259303"/>
              <a:gd name="connsiteX1" fmla="*/ 3303093 w 3303093"/>
              <a:gd name="connsiteY1" fmla="*/ 217034 h 3259303"/>
              <a:gd name="connsiteX2" fmla="*/ 33146 w 3303093"/>
              <a:gd name="connsiteY2" fmla="*/ 3259302 h 3259303"/>
              <a:gd name="connsiteX3" fmla="*/ 1711120 w 3303093"/>
              <a:gd name="connsiteY3" fmla="*/ 229123 h 3259303"/>
              <a:gd name="connsiteX0" fmla="*/ 1711120 w 3303093"/>
              <a:gd name="connsiteY0" fmla="*/ 12089 h 3042269"/>
              <a:gd name="connsiteX1" fmla="*/ 3303093 w 3303093"/>
              <a:gd name="connsiteY1" fmla="*/ 0 h 3042269"/>
              <a:gd name="connsiteX2" fmla="*/ 33146 w 3303093"/>
              <a:gd name="connsiteY2" fmla="*/ 3042268 h 3042269"/>
              <a:gd name="connsiteX3" fmla="*/ 1711120 w 3303093"/>
              <a:gd name="connsiteY3" fmla="*/ 12089 h 3042269"/>
              <a:gd name="connsiteX0" fmla="*/ 1677974 w 3269947"/>
              <a:gd name="connsiteY0" fmla="*/ 12089 h 3042268"/>
              <a:gd name="connsiteX1" fmla="*/ 3269947 w 3269947"/>
              <a:gd name="connsiteY1" fmla="*/ 0 h 3042268"/>
              <a:gd name="connsiteX2" fmla="*/ 0 w 3269947"/>
              <a:gd name="connsiteY2" fmla="*/ 3042268 h 3042268"/>
              <a:gd name="connsiteX3" fmla="*/ 1677974 w 3269947"/>
              <a:gd name="connsiteY3" fmla="*/ 12089 h 3042268"/>
              <a:gd name="connsiteX0" fmla="*/ 1677974 w 3269947"/>
              <a:gd name="connsiteY0" fmla="*/ 12089 h 3042268"/>
              <a:gd name="connsiteX1" fmla="*/ 3269947 w 3269947"/>
              <a:gd name="connsiteY1" fmla="*/ 0 h 3042268"/>
              <a:gd name="connsiteX2" fmla="*/ 0 w 3269947"/>
              <a:gd name="connsiteY2" fmla="*/ 3042268 h 3042268"/>
              <a:gd name="connsiteX3" fmla="*/ 1677974 w 3269947"/>
              <a:gd name="connsiteY3" fmla="*/ 12089 h 3042268"/>
              <a:gd name="connsiteX0" fmla="*/ 1728281 w 3302499"/>
              <a:gd name="connsiteY0" fmla="*/ 0 h 3047934"/>
              <a:gd name="connsiteX1" fmla="*/ 3302499 w 3302499"/>
              <a:gd name="connsiteY1" fmla="*/ 5666 h 3047934"/>
              <a:gd name="connsiteX2" fmla="*/ 32552 w 3302499"/>
              <a:gd name="connsiteY2" fmla="*/ 3047934 h 3047934"/>
              <a:gd name="connsiteX3" fmla="*/ 1728281 w 3302499"/>
              <a:gd name="connsiteY3" fmla="*/ 0 h 3047934"/>
              <a:gd name="connsiteX0" fmla="*/ 1728685 w 3323617"/>
              <a:gd name="connsiteY0" fmla="*/ 224309 h 3272243"/>
              <a:gd name="connsiteX1" fmla="*/ 3323617 w 3323617"/>
              <a:gd name="connsiteY1" fmla="*/ 229975 h 3272243"/>
              <a:gd name="connsiteX2" fmla="*/ 32956 w 3323617"/>
              <a:gd name="connsiteY2" fmla="*/ 3272243 h 3272243"/>
              <a:gd name="connsiteX3" fmla="*/ 1728685 w 3323617"/>
              <a:gd name="connsiteY3" fmla="*/ 224309 h 3272243"/>
              <a:gd name="connsiteX0" fmla="*/ 1728800 w 3326691"/>
              <a:gd name="connsiteY0" fmla="*/ 227269 h 3275203"/>
              <a:gd name="connsiteX1" fmla="*/ 3326691 w 3326691"/>
              <a:gd name="connsiteY1" fmla="*/ 224057 h 3275203"/>
              <a:gd name="connsiteX2" fmla="*/ 33071 w 3326691"/>
              <a:gd name="connsiteY2" fmla="*/ 3275203 h 3275203"/>
              <a:gd name="connsiteX3" fmla="*/ 1728800 w 3326691"/>
              <a:gd name="connsiteY3" fmla="*/ 227269 h 3275203"/>
              <a:gd name="connsiteX0" fmla="*/ 1728800 w 3326691"/>
              <a:gd name="connsiteY0" fmla="*/ 3212 h 3051146"/>
              <a:gd name="connsiteX1" fmla="*/ 3326691 w 3326691"/>
              <a:gd name="connsiteY1" fmla="*/ 0 h 3051146"/>
              <a:gd name="connsiteX2" fmla="*/ 33071 w 3326691"/>
              <a:gd name="connsiteY2" fmla="*/ 3051146 h 3051146"/>
              <a:gd name="connsiteX3" fmla="*/ 1728800 w 3326691"/>
              <a:gd name="connsiteY3" fmla="*/ 3212 h 3051146"/>
              <a:gd name="connsiteX0" fmla="*/ 1695729 w 3293620"/>
              <a:gd name="connsiteY0" fmla="*/ 3212 h 3051146"/>
              <a:gd name="connsiteX1" fmla="*/ 3293620 w 3293620"/>
              <a:gd name="connsiteY1" fmla="*/ 0 h 3051146"/>
              <a:gd name="connsiteX2" fmla="*/ 0 w 3293620"/>
              <a:gd name="connsiteY2" fmla="*/ 3051146 h 3051146"/>
              <a:gd name="connsiteX3" fmla="*/ 1695729 w 3293620"/>
              <a:gd name="connsiteY3" fmla="*/ 3212 h 3051146"/>
              <a:gd name="connsiteX0" fmla="*/ 1728800 w 3326691"/>
              <a:gd name="connsiteY0" fmla="*/ 225642 h 3273576"/>
              <a:gd name="connsiteX1" fmla="*/ 3326691 w 3326691"/>
              <a:gd name="connsiteY1" fmla="*/ 226147 h 3273576"/>
              <a:gd name="connsiteX2" fmla="*/ 33071 w 3326691"/>
              <a:gd name="connsiteY2" fmla="*/ 3273576 h 3273576"/>
              <a:gd name="connsiteX3" fmla="*/ 1728800 w 3326691"/>
              <a:gd name="connsiteY3" fmla="*/ 225642 h 3273576"/>
              <a:gd name="connsiteX0" fmla="*/ 1728800 w 3326691"/>
              <a:gd name="connsiteY0" fmla="*/ 0 h 3047934"/>
              <a:gd name="connsiteX1" fmla="*/ 3326691 w 3326691"/>
              <a:gd name="connsiteY1" fmla="*/ 505 h 3047934"/>
              <a:gd name="connsiteX2" fmla="*/ 33071 w 3326691"/>
              <a:gd name="connsiteY2" fmla="*/ 3047934 h 3047934"/>
              <a:gd name="connsiteX3" fmla="*/ 1728800 w 3326691"/>
              <a:gd name="connsiteY3" fmla="*/ 0 h 3047934"/>
              <a:gd name="connsiteX0" fmla="*/ 1695729 w 3293620"/>
              <a:gd name="connsiteY0" fmla="*/ 0 h 3047934"/>
              <a:gd name="connsiteX1" fmla="*/ 3293620 w 3293620"/>
              <a:gd name="connsiteY1" fmla="*/ 505 h 3047934"/>
              <a:gd name="connsiteX2" fmla="*/ 0 w 3293620"/>
              <a:gd name="connsiteY2" fmla="*/ 3047934 h 3047934"/>
              <a:gd name="connsiteX3" fmla="*/ 1695729 w 3293620"/>
              <a:gd name="connsiteY3" fmla="*/ 0 h 3047934"/>
              <a:gd name="connsiteX0" fmla="*/ 1695729 w 3293620"/>
              <a:gd name="connsiteY0" fmla="*/ 0 h 3047934"/>
              <a:gd name="connsiteX1" fmla="*/ 3293620 w 3293620"/>
              <a:gd name="connsiteY1" fmla="*/ 505 h 3047934"/>
              <a:gd name="connsiteX2" fmla="*/ 0 w 3293620"/>
              <a:gd name="connsiteY2" fmla="*/ 3047934 h 3047934"/>
              <a:gd name="connsiteX3" fmla="*/ 1695729 w 3293620"/>
              <a:gd name="connsiteY3" fmla="*/ 0 h 304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20" h="3047934">
                <a:moveTo>
                  <a:pt x="1695729" y="0"/>
                </a:moveTo>
                <a:lnTo>
                  <a:pt x="3293620" y="505"/>
                </a:lnTo>
                <a:lnTo>
                  <a:pt x="0" y="3047934"/>
                </a:lnTo>
                <a:lnTo>
                  <a:pt x="1695729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</a:rPr>
              <a:t>GESTÃO ATUARIAL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943100" y="1828800"/>
            <a:ext cx="415290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703902" y="1965192"/>
            <a:ext cx="4379436" cy="4404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Ativos </a:t>
            </a:r>
            <a:r>
              <a:rPr lang="pt-BR" sz="1600" b="1" kern="0" dirty="0"/>
              <a:t>garantidores dos compromissos do plano de benefícios do RPPS: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I - os valores dos </a:t>
            </a:r>
            <a:r>
              <a:rPr lang="pt-BR" sz="1600" b="1" kern="0" dirty="0" smtClean="0"/>
              <a:t>recursos/ativos destacados </a:t>
            </a:r>
            <a:r>
              <a:rPr lang="pt-BR" sz="1600" b="1" kern="0" dirty="0"/>
              <a:t>contabilmente como </a:t>
            </a:r>
            <a:r>
              <a:rPr lang="pt-BR" sz="1600" b="1" kern="0" dirty="0" smtClean="0"/>
              <a:t>investimentos e </a:t>
            </a:r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b) mensurados adequadamente, conforme normas de contabilidade aplicáveis ao Setor Público;</a:t>
            </a:r>
          </a:p>
          <a:p>
            <a:pPr>
              <a:lnSpc>
                <a:spcPct val="110000"/>
              </a:lnSpc>
            </a:pPr>
            <a:r>
              <a:rPr lang="pt-BR" sz="1600" b="1" u="sng" kern="0" dirty="0" smtClean="0"/>
              <a:t>c</a:t>
            </a:r>
            <a:r>
              <a:rPr lang="pt-BR" sz="1600" b="1" u="sng" kern="0" dirty="0"/>
              <a:t>) aplicados em cumprimento aos limites, requisitos e vedações ali estabelecidos</a:t>
            </a:r>
            <a:r>
              <a:rPr lang="pt-BR" sz="1600" b="1" kern="0" dirty="0"/>
              <a:t>; e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d) </a:t>
            </a:r>
            <a:r>
              <a:rPr lang="pt-BR" sz="1600" b="1" kern="0" dirty="0" smtClean="0"/>
              <a:t>bens</a:t>
            </a:r>
            <a:r>
              <a:rPr lang="pt-BR" sz="1600" b="1" kern="0" dirty="0"/>
              <a:t>, direitos e demais ativos vinculados ao RPPS, desde que </a:t>
            </a:r>
            <a:r>
              <a:rPr lang="pt-BR" sz="1600" b="1" kern="0" dirty="0" smtClean="0"/>
              <a:t>atendidos parâmetros.</a:t>
            </a:r>
            <a:endParaRPr lang="pt-BR" sz="1600" b="1" kern="0" dirty="0"/>
          </a:p>
          <a:p>
            <a:pPr>
              <a:lnSpc>
                <a:spcPct val="110000"/>
              </a:lnSpc>
            </a:pPr>
            <a:r>
              <a:rPr lang="pt-BR" sz="1600" b="1" kern="0" dirty="0"/>
              <a:t>II - os valores dos créditos a receber reconhecidos nas demonstrações contábeis do </a:t>
            </a:r>
            <a:r>
              <a:rPr lang="pt-BR" sz="1600" b="1" kern="0" dirty="0" smtClean="0"/>
              <a:t>RPPS.</a:t>
            </a:r>
            <a:endParaRPr lang="pt-BR" sz="1600" b="1" kern="0" dirty="0"/>
          </a:p>
        </p:txBody>
      </p:sp>
      <p:sp>
        <p:nvSpPr>
          <p:cNvPr id="37" name="TextBox 36"/>
          <p:cNvSpPr txBox="1"/>
          <p:nvPr/>
        </p:nvSpPr>
        <p:spPr>
          <a:xfrm>
            <a:off x="370182" y="2772480"/>
            <a:ext cx="359908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kern="0" dirty="0" err="1" smtClean="0"/>
              <a:t>Benefícios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avaliados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em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repartição</a:t>
            </a:r>
            <a:r>
              <a:rPr lang="en-US" sz="1600" b="1" kern="0" dirty="0" smtClean="0"/>
              <a:t> simples</a:t>
            </a:r>
            <a:endParaRPr lang="en-US" sz="1600" b="1" dirty="0"/>
          </a:p>
        </p:txBody>
      </p:sp>
      <p:sp>
        <p:nvSpPr>
          <p:cNvPr id="31" name="TextBox 36"/>
          <p:cNvSpPr txBox="1"/>
          <p:nvPr/>
        </p:nvSpPr>
        <p:spPr>
          <a:xfrm>
            <a:off x="347416" y="3384157"/>
            <a:ext cx="350532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kern="0" dirty="0" err="1" smtClean="0"/>
              <a:t>Benefícios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avaliados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em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repartição</a:t>
            </a:r>
            <a:r>
              <a:rPr lang="en-US" sz="1600" b="1" kern="0" dirty="0" smtClean="0"/>
              <a:t> de </a:t>
            </a:r>
            <a:r>
              <a:rPr lang="en-US" sz="1600" b="1" kern="0" dirty="0" err="1" smtClean="0"/>
              <a:t>capitais</a:t>
            </a:r>
            <a:r>
              <a:rPr lang="en-US" sz="1600" b="1" kern="0" dirty="0" smtClean="0"/>
              <a:t> de </a:t>
            </a:r>
            <a:r>
              <a:rPr lang="en-US" sz="1600" b="1" kern="0" dirty="0" err="1" smtClean="0"/>
              <a:t>cobertura</a:t>
            </a:r>
            <a:endParaRPr lang="en-US" sz="1600" b="1" dirty="0"/>
          </a:p>
        </p:txBody>
      </p:sp>
      <p:sp>
        <p:nvSpPr>
          <p:cNvPr id="35" name="TextBox 36"/>
          <p:cNvSpPr txBox="1"/>
          <p:nvPr/>
        </p:nvSpPr>
        <p:spPr>
          <a:xfrm>
            <a:off x="234449" y="2441742"/>
            <a:ext cx="3348263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kern="0" dirty="0" err="1" smtClean="0"/>
              <a:t>Fundos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Garantidores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497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sz="2400" b="1" kern="0" dirty="0" smtClean="0">
              <a:solidFill>
                <a:schemeClr val="tx1"/>
              </a:solidFill>
            </a:endParaRPr>
          </a:p>
          <a:p>
            <a:pPr algn="ctr">
              <a:lnSpc>
                <a:spcPct val="110000"/>
              </a:lnSpc>
            </a:pPr>
            <a:endParaRPr lang="en-US" sz="2400" b="1" kern="0" dirty="0">
              <a:solidFill>
                <a:schemeClr val="tx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400" b="1" kern="0" dirty="0" err="1" smtClean="0">
                <a:solidFill>
                  <a:schemeClr val="tx1"/>
                </a:solidFill>
              </a:rPr>
              <a:t>Acompanhamento</a:t>
            </a:r>
            <a:r>
              <a:rPr lang="en-US" sz="2400" b="1" kern="0" dirty="0" smtClean="0">
                <a:solidFill>
                  <a:schemeClr val="tx1"/>
                </a:solidFill>
              </a:rPr>
              <a:t> </a:t>
            </a:r>
            <a:r>
              <a:rPr lang="en-US" sz="2400" b="1" kern="0" dirty="0">
                <a:solidFill>
                  <a:schemeClr val="tx1"/>
                </a:solidFill>
              </a:rPr>
              <a:t>do Plano de </a:t>
            </a:r>
            <a:r>
              <a:rPr lang="en-US" sz="2400" b="1" kern="0" dirty="0" err="1">
                <a:solidFill>
                  <a:schemeClr val="tx1"/>
                </a:solidFill>
              </a:rPr>
              <a:t>Custeio</a:t>
            </a:r>
            <a:endParaRPr lang="en-US" sz="2400" b="1" kern="0" dirty="0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48" name="Rectangle 47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4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4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52" name="Rectangle 5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Oval 5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4" name="Oval 5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 smtClean="0"/>
              <a:t>Dos </a:t>
            </a:r>
            <a:r>
              <a:rPr lang="en-IN" sz="3600" dirty="0" err="1" smtClean="0"/>
              <a:t>impactos</a:t>
            </a:r>
            <a:r>
              <a:rPr lang="en-IN" sz="3600" dirty="0" smtClean="0"/>
              <a:t>: Plano de </a:t>
            </a:r>
            <a:r>
              <a:rPr lang="en-IN" sz="3600" dirty="0" err="1" smtClean="0"/>
              <a:t>Custeio</a:t>
            </a:r>
            <a:r>
              <a:rPr lang="en-IN" sz="3600" dirty="0" smtClean="0"/>
              <a:t> </a:t>
            </a:r>
            <a:r>
              <a:rPr lang="en-IN" sz="3600" dirty="0" err="1" smtClean="0"/>
              <a:t>proposto</a:t>
            </a:r>
            <a:r>
              <a:rPr lang="en-IN" sz="3600" dirty="0" smtClean="0"/>
              <a:t> </a:t>
            </a:r>
            <a:r>
              <a:rPr lang="en-IN" sz="3600" dirty="0" err="1" smtClean="0"/>
              <a:t>na</a:t>
            </a:r>
            <a:r>
              <a:rPr lang="en-IN" sz="3600" dirty="0" smtClean="0"/>
              <a:t> </a:t>
            </a:r>
            <a:r>
              <a:rPr lang="en-IN" sz="3600" dirty="0" err="1" smtClean="0"/>
              <a:t>Avaliação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32" name="Freeform 31"/>
          <p:cNvSpPr/>
          <p:nvPr/>
        </p:nvSpPr>
        <p:spPr>
          <a:xfrm>
            <a:off x="6091838" y="1825308"/>
            <a:ext cx="4958196" cy="3051492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35929 w 3305877"/>
              <a:gd name="connsiteY0" fmla="*/ 226059 h 3278428"/>
              <a:gd name="connsiteX1" fmla="*/ 3305877 w 3305877"/>
              <a:gd name="connsiteY1" fmla="*/ 226221 h 3278428"/>
              <a:gd name="connsiteX2" fmla="*/ 1665947 w 3305877"/>
              <a:gd name="connsiteY2" fmla="*/ 3278428 h 3278428"/>
              <a:gd name="connsiteX3" fmla="*/ 35929 w 3305877"/>
              <a:gd name="connsiteY3" fmla="*/ 226059 h 3278428"/>
              <a:gd name="connsiteX0" fmla="*/ 213274 w 1834726"/>
              <a:gd name="connsiteY0" fmla="*/ 232935 h 3259551"/>
              <a:gd name="connsiteX1" fmla="*/ 1834726 w 1834726"/>
              <a:gd name="connsiteY1" fmla="*/ 207339 h 3259551"/>
              <a:gd name="connsiteX2" fmla="*/ 194796 w 1834726"/>
              <a:gd name="connsiteY2" fmla="*/ 3259546 h 3259551"/>
              <a:gd name="connsiteX3" fmla="*/ 213274 w 1834726"/>
              <a:gd name="connsiteY3" fmla="*/ 232935 h 3259551"/>
              <a:gd name="connsiteX0" fmla="*/ 18478 w 1639930"/>
              <a:gd name="connsiteY0" fmla="*/ 232935 h 3259546"/>
              <a:gd name="connsiteX1" fmla="*/ 1639930 w 1639930"/>
              <a:gd name="connsiteY1" fmla="*/ 207339 h 3259546"/>
              <a:gd name="connsiteX2" fmla="*/ 0 w 1639930"/>
              <a:gd name="connsiteY2" fmla="*/ 3259546 h 3259546"/>
              <a:gd name="connsiteX3" fmla="*/ 18478 w 1639930"/>
              <a:gd name="connsiteY3" fmla="*/ 232935 h 3259546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50058 w 1751971"/>
              <a:gd name="connsiteY0" fmla="*/ 2150 h 3052207"/>
              <a:gd name="connsiteX1" fmla="*/ 1751971 w 1751971"/>
              <a:gd name="connsiteY1" fmla="*/ 0 h 3052207"/>
              <a:gd name="connsiteX2" fmla="*/ 112041 w 1751971"/>
              <a:gd name="connsiteY2" fmla="*/ 3052207 h 3052207"/>
              <a:gd name="connsiteX3" fmla="*/ 150058 w 1751971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425795 w 3657725"/>
              <a:gd name="connsiteY0" fmla="*/ 223920 h 3273977"/>
              <a:gd name="connsiteX1" fmla="*/ 3657725 w 3657725"/>
              <a:gd name="connsiteY1" fmla="*/ 231709 h 3273977"/>
              <a:gd name="connsiteX2" fmla="*/ 387778 w 3657725"/>
              <a:gd name="connsiteY2" fmla="*/ 3273977 h 3273977"/>
              <a:gd name="connsiteX3" fmla="*/ 425795 w 3657725"/>
              <a:gd name="connsiteY3" fmla="*/ 223920 h 3273977"/>
              <a:gd name="connsiteX0" fmla="*/ 1711120 w 3303093"/>
              <a:gd name="connsiteY0" fmla="*/ 229123 h 3259303"/>
              <a:gd name="connsiteX1" fmla="*/ 3303093 w 3303093"/>
              <a:gd name="connsiteY1" fmla="*/ 217034 h 3259303"/>
              <a:gd name="connsiteX2" fmla="*/ 33146 w 3303093"/>
              <a:gd name="connsiteY2" fmla="*/ 3259302 h 3259303"/>
              <a:gd name="connsiteX3" fmla="*/ 1711120 w 3303093"/>
              <a:gd name="connsiteY3" fmla="*/ 229123 h 3259303"/>
              <a:gd name="connsiteX0" fmla="*/ 1711120 w 3303093"/>
              <a:gd name="connsiteY0" fmla="*/ 12089 h 3042269"/>
              <a:gd name="connsiteX1" fmla="*/ 3303093 w 3303093"/>
              <a:gd name="connsiteY1" fmla="*/ 0 h 3042269"/>
              <a:gd name="connsiteX2" fmla="*/ 33146 w 3303093"/>
              <a:gd name="connsiteY2" fmla="*/ 3042268 h 3042269"/>
              <a:gd name="connsiteX3" fmla="*/ 1711120 w 3303093"/>
              <a:gd name="connsiteY3" fmla="*/ 12089 h 3042269"/>
              <a:gd name="connsiteX0" fmla="*/ 1677974 w 3269947"/>
              <a:gd name="connsiteY0" fmla="*/ 12089 h 3042268"/>
              <a:gd name="connsiteX1" fmla="*/ 3269947 w 3269947"/>
              <a:gd name="connsiteY1" fmla="*/ 0 h 3042268"/>
              <a:gd name="connsiteX2" fmla="*/ 0 w 3269947"/>
              <a:gd name="connsiteY2" fmla="*/ 3042268 h 3042268"/>
              <a:gd name="connsiteX3" fmla="*/ 1677974 w 3269947"/>
              <a:gd name="connsiteY3" fmla="*/ 12089 h 3042268"/>
              <a:gd name="connsiteX0" fmla="*/ 1677974 w 3269947"/>
              <a:gd name="connsiteY0" fmla="*/ 12089 h 3042268"/>
              <a:gd name="connsiteX1" fmla="*/ 3269947 w 3269947"/>
              <a:gd name="connsiteY1" fmla="*/ 0 h 3042268"/>
              <a:gd name="connsiteX2" fmla="*/ 0 w 3269947"/>
              <a:gd name="connsiteY2" fmla="*/ 3042268 h 3042268"/>
              <a:gd name="connsiteX3" fmla="*/ 1677974 w 3269947"/>
              <a:gd name="connsiteY3" fmla="*/ 12089 h 3042268"/>
              <a:gd name="connsiteX0" fmla="*/ 1728281 w 3302499"/>
              <a:gd name="connsiteY0" fmla="*/ 0 h 3047934"/>
              <a:gd name="connsiteX1" fmla="*/ 3302499 w 3302499"/>
              <a:gd name="connsiteY1" fmla="*/ 5666 h 3047934"/>
              <a:gd name="connsiteX2" fmla="*/ 32552 w 3302499"/>
              <a:gd name="connsiteY2" fmla="*/ 3047934 h 3047934"/>
              <a:gd name="connsiteX3" fmla="*/ 1728281 w 3302499"/>
              <a:gd name="connsiteY3" fmla="*/ 0 h 3047934"/>
              <a:gd name="connsiteX0" fmla="*/ 1728685 w 3323617"/>
              <a:gd name="connsiteY0" fmla="*/ 224309 h 3272243"/>
              <a:gd name="connsiteX1" fmla="*/ 3323617 w 3323617"/>
              <a:gd name="connsiteY1" fmla="*/ 229975 h 3272243"/>
              <a:gd name="connsiteX2" fmla="*/ 32956 w 3323617"/>
              <a:gd name="connsiteY2" fmla="*/ 3272243 h 3272243"/>
              <a:gd name="connsiteX3" fmla="*/ 1728685 w 3323617"/>
              <a:gd name="connsiteY3" fmla="*/ 224309 h 3272243"/>
              <a:gd name="connsiteX0" fmla="*/ 1728800 w 3326691"/>
              <a:gd name="connsiteY0" fmla="*/ 227269 h 3275203"/>
              <a:gd name="connsiteX1" fmla="*/ 3326691 w 3326691"/>
              <a:gd name="connsiteY1" fmla="*/ 224057 h 3275203"/>
              <a:gd name="connsiteX2" fmla="*/ 33071 w 3326691"/>
              <a:gd name="connsiteY2" fmla="*/ 3275203 h 3275203"/>
              <a:gd name="connsiteX3" fmla="*/ 1728800 w 3326691"/>
              <a:gd name="connsiteY3" fmla="*/ 227269 h 3275203"/>
              <a:gd name="connsiteX0" fmla="*/ 1728800 w 3326691"/>
              <a:gd name="connsiteY0" fmla="*/ 3212 h 3051146"/>
              <a:gd name="connsiteX1" fmla="*/ 3326691 w 3326691"/>
              <a:gd name="connsiteY1" fmla="*/ 0 h 3051146"/>
              <a:gd name="connsiteX2" fmla="*/ 33071 w 3326691"/>
              <a:gd name="connsiteY2" fmla="*/ 3051146 h 3051146"/>
              <a:gd name="connsiteX3" fmla="*/ 1728800 w 3326691"/>
              <a:gd name="connsiteY3" fmla="*/ 3212 h 3051146"/>
              <a:gd name="connsiteX0" fmla="*/ 1695729 w 3293620"/>
              <a:gd name="connsiteY0" fmla="*/ 3212 h 3051146"/>
              <a:gd name="connsiteX1" fmla="*/ 3293620 w 3293620"/>
              <a:gd name="connsiteY1" fmla="*/ 0 h 3051146"/>
              <a:gd name="connsiteX2" fmla="*/ 0 w 3293620"/>
              <a:gd name="connsiteY2" fmla="*/ 3051146 h 3051146"/>
              <a:gd name="connsiteX3" fmla="*/ 1695729 w 3293620"/>
              <a:gd name="connsiteY3" fmla="*/ 3212 h 3051146"/>
              <a:gd name="connsiteX0" fmla="*/ 1728800 w 3326691"/>
              <a:gd name="connsiteY0" fmla="*/ 225642 h 3273576"/>
              <a:gd name="connsiteX1" fmla="*/ 3326691 w 3326691"/>
              <a:gd name="connsiteY1" fmla="*/ 226147 h 3273576"/>
              <a:gd name="connsiteX2" fmla="*/ 33071 w 3326691"/>
              <a:gd name="connsiteY2" fmla="*/ 3273576 h 3273576"/>
              <a:gd name="connsiteX3" fmla="*/ 1728800 w 3326691"/>
              <a:gd name="connsiteY3" fmla="*/ 225642 h 3273576"/>
              <a:gd name="connsiteX0" fmla="*/ 1728800 w 3326691"/>
              <a:gd name="connsiteY0" fmla="*/ 0 h 3047934"/>
              <a:gd name="connsiteX1" fmla="*/ 3326691 w 3326691"/>
              <a:gd name="connsiteY1" fmla="*/ 505 h 3047934"/>
              <a:gd name="connsiteX2" fmla="*/ 33071 w 3326691"/>
              <a:gd name="connsiteY2" fmla="*/ 3047934 h 3047934"/>
              <a:gd name="connsiteX3" fmla="*/ 1728800 w 3326691"/>
              <a:gd name="connsiteY3" fmla="*/ 0 h 3047934"/>
              <a:gd name="connsiteX0" fmla="*/ 1695729 w 3293620"/>
              <a:gd name="connsiteY0" fmla="*/ 0 h 3047934"/>
              <a:gd name="connsiteX1" fmla="*/ 3293620 w 3293620"/>
              <a:gd name="connsiteY1" fmla="*/ 505 h 3047934"/>
              <a:gd name="connsiteX2" fmla="*/ 0 w 3293620"/>
              <a:gd name="connsiteY2" fmla="*/ 3047934 h 3047934"/>
              <a:gd name="connsiteX3" fmla="*/ 1695729 w 3293620"/>
              <a:gd name="connsiteY3" fmla="*/ 0 h 3047934"/>
              <a:gd name="connsiteX0" fmla="*/ 1695729 w 3293620"/>
              <a:gd name="connsiteY0" fmla="*/ 0 h 3047934"/>
              <a:gd name="connsiteX1" fmla="*/ 3293620 w 3293620"/>
              <a:gd name="connsiteY1" fmla="*/ 505 h 3047934"/>
              <a:gd name="connsiteX2" fmla="*/ 0 w 3293620"/>
              <a:gd name="connsiteY2" fmla="*/ 3047934 h 3047934"/>
              <a:gd name="connsiteX3" fmla="*/ 1695729 w 3293620"/>
              <a:gd name="connsiteY3" fmla="*/ 0 h 3047934"/>
              <a:gd name="connsiteX0" fmla="*/ 1819100 w 5113588"/>
              <a:gd name="connsiteY0" fmla="*/ 222807 h 3270742"/>
              <a:gd name="connsiteX1" fmla="*/ 5113588 w 5113588"/>
              <a:gd name="connsiteY1" fmla="*/ 234329 h 3270742"/>
              <a:gd name="connsiteX2" fmla="*/ 123371 w 5113588"/>
              <a:gd name="connsiteY2" fmla="*/ 3270741 h 3270742"/>
              <a:gd name="connsiteX3" fmla="*/ 1819100 w 5113588"/>
              <a:gd name="connsiteY3" fmla="*/ 222807 h 3270742"/>
              <a:gd name="connsiteX0" fmla="*/ 1817004 w 5079471"/>
              <a:gd name="connsiteY0" fmla="*/ 227539 h 3275473"/>
              <a:gd name="connsiteX1" fmla="*/ 5079471 w 5079471"/>
              <a:gd name="connsiteY1" fmla="*/ 224829 h 3275473"/>
              <a:gd name="connsiteX2" fmla="*/ 121275 w 5079471"/>
              <a:gd name="connsiteY2" fmla="*/ 3275473 h 3275473"/>
              <a:gd name="connsiteX3" fmla="*/ 1817004 w 5079471"/>
              <a:gd name="connsiteY3" fmla="*/ 227539 h 3275473"/>
              <a:gd name="connsiteX0" fmla="*/ 3378630 w 4975964"/>
              <a:gd name="connsiteY0" fmla="*/ 226608 h 3278100"/>
              <a:gd name="connsiteX1" fmla="*/ 4975964 w 4975964"/>
              <a:gd name="connsiteY1" fmla="*/ 227456 h 3278100"/>
              <a:gd name="connsiteX2" fmla="*/ 17768 w 4975964"/>
              <a:gd name="connsiteY2" fmla="*/ 3278100 h 3278100"/>
              <a:gd name="connsiteX3" fmla="*/ 3378630 w 4975964"/>
              <a:gd name="connsiteY3" fmla="*/ 226608 h 3278100"/>
              <a:gd name="connsiteX0" fmla="*/ 3378630 w 4975964"/>
              <a:gd name="connsiteY0" fmla="*/ 0 h 3051492"/>
              <a:gd name="connsiteX1" fmla="*/ 4975964 w 4975964"/>
              <a:gd name="connsiteY1" fmla="*/ 848 h 3051492"/>
              <a:gd name="connsiteX2" fmla="*/ 17768 w 4975964"/>
              <a:gd name="connsiteY2" fmla="*/ 3051492 h 3051492"/>
              <a:gd name="connsiteX3" fmla="*/ 3378630 w 4975964"/>
              <a:gd name="connsiteY3" fmla="*/ 0 h 3051492"/>
              <a:gd name="connsiteX0" fmla="*/ 3360862 w 4958196"/>
              <a:gd name="connsiteY0" fmla="*/ 0 h 3051492"/>
              <a:gd name="connsiteX1" fmla="*/ 4958196 w 4958196"/>
              <a:gd name="connsiteY1" fmla="*/ 848 h 3051492"/>
              <a:gd name="connsiteX2" fmla="*/ 0 w 4958196"/>
              <a:gd name="connsiteY2" fmla="*/ 3051492 h 3051492"/>
              <a:gd name="connsiteX3" fmla="*/ 3360862 w 4958196"/>
              <a:gd name="connsiteY3" fmla="*/ 0 h 3051492"/>
              <a:gd name="connsiteX0" fmla="*/ 3360862 w 4958196"/>
              <a:gd name="connsiteY0" fmla="*/ 0 h 3051492"/>
              <a:gd name="connsiteX1" fmla="*/ 4958196 w 4958196"/>
              <a:gd name="connsiteY1" fmla="*/ 848 h 3051492"/>
              <a:gd name="connsiteX2" fmla="*/ 0 w 4958196"/>
              <a:gd name="connsiteY2" fmla="*/ 3051492 h 3051492"/>
              <a:gd name="connsiteX3" fmla="*/ 3360862 w 4958196"/>
              <a:gd name="connsiteY3" fmla="*/ 0 h 305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8196" h="3051492">
                <a:moveTo>
                  <a:pt x="3360862" y="0"/>
                </a:moveTo>
                <a:lnTo>
                  <a:pt x="4958196" y="848"/>
                </a:lnTo>
                <a:lnTo>
                  <a:pt x="0" y="3051492"/>
                </a:lnTo>
                <a:lnTo>
                  <a:pt x="3360862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09600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8636" y="2651654"/>
            <a:ext cx="3197819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 de </a:t>
            </a:r>
            <a:r>
              <a:rPr lang="en-US" sz="1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cálculo</a:t>
            </a:r>
            <a:r>
              <a:rPr lang="en-US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patronal = A </a:t>
            </a:r>
            <a:r>
              <a:rPr lang="en-US" sz="1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remuneração</a:t>
            </a:r>
            <a:r>
              <a:rPr lang="en-US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sz="1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servidor</a:t>
            </a:r>
            <a:r>
              <a:rPr lang="en-US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ativo</a:t>
            </a:r>
            <a:endParaRPr lang="en-US" sz="1600" b="1" kern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10000"/>
              </a:lnSpc>
            </a:pPr>
            <a:endParaRPr lang="pt-BR" sz="1600" b="1" kern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pt-BR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Contribuição patronal: pode ser diferenciada </a:t>
            </a:r>
            <a:r>
              <a:rPr lang="pt-BR" sz="16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 massa de segurados sujeita a critérios </a:t>
            </a:r>
            <a:r>
              <a:rPr lang="pt-BR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16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elegibilidade específicos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93365" y="2879449"/>
            <a:ext cx="4023684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kern="0" dirty="0" smtClean="0"/>
              <a:t>Dos </a:t>
            </a:r>
            <a:r>
              <a:rPr lang="en-US" sz="1600" b="1" kern="0" dirty="0" err="1" smtClean="0"/>
              <a:t>prazos</a:t>
            </a:r>
            <a:r>
              <a:rPr lang="en-US" sz="1600" b="1" kern="0" dirty="0" smtClean="0"/>
              <a:t> para </a:t>
            </a:r>
            <a:r>
              <a:rPr lang="en-US" sz="1600" b="1" kern="0" dirty="0" err="1" smtClean="0"/>
              <a:t>implementação</a:t>
            </a:r>
            <a:r>
              <a:rPr lang="en-US" sz="1600" b="1" kern="0" dirty="0" smtClean="0"/>
              <a:t> </a:t>
            </a:r>
            <a:r>
              <a:rPr lang="en-US" sz="1600" b="1" kern="0" dirty="0" err="1" smtClean="0"/>
              <a:t>plano</a:t>
            </a:r>
            <a:r>
              <a:rPr lang="en-US" sz="1600" b="1" kern="0" dirty="0" smtClean="0"/>
              <a:t> de </a:t>
            </a:r>
            <a:r>
              <a:rPr lang="en-US" sz="1600" b="1" kern="0" dirty="0" err="1" smtClean="0"/>
              <a:t>custeio</a:t>
            </a:r>
            <a:r>
              <a:rPr lang="en-US" sz="1600" b="1" kern="0" dirty="0" smtClean="0"/>
              <a:t>:</a:t>
            </a:r>
          </a:p>
          <a:p>
            <a:pPr>
              <a:lnSpc>
                <a:spcPct val="110000"/>
              </a:lnSpc>
            </a:pPr>
            <a:endParaRPr lang="pt-BR" sz="1600" b="1" kern="0" dirty="0" smtClean="0"/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O </a:t>
            </a:r>
            <a:r>
              <a:rPr lang="pt-BR" sz="1600" b="1" kern="0" dirty="0"/>
              <a:t>plano de custeio proposto na avaliação atuarial com data focal em 31 de dezembro </a:t>
            </a:r>
            <a:r>
              <a:rPr lang="pt-BR" sz="1600" b="1" kern="0" dirty="0" smtClean="0"/>
              <a:t>deverá </a:t>
            </a:r>
            <a:r>
              <a:rPr lang="pt-BR" sz="1600" b="1" kern="0" dirty="0"/>
              <a:t>ser implementado por meio de lei do ente federativo editada, publicada e encaminhada à </a:t>
            </a:r>
            <a:r>
              <a:rPr lang="pt-BR" sz="1600" b="1" kern="0" dirty="0" smtClean="0"/>
              <a:t>SPREV </a:t>
            </a:r>
            <a:r>
              <a:rPr lang="pt-BR" sz="1600" b="1" kern="0" dirty="0"/>
              <a:t>e ser exigível até 31 de dezembro do exercício </a:t>
            </a:r>
            <a:r>
              <a:rPr lang="pt-BR" sz="1600" b="1" kern="0" dirty="0" smtClean="0"/>
              <a:t>seguinte</a:t>
            </a:r>
          </a:p>
          <a:p>
            <a:pPr>
              <a:lnSpc>
                <a:spcPct val="110000"/>
              </a:lnSpc>
            </a:pPr>
            <a:endParaRPr lang="pt-BR" sz="1600" b="1" kern="0" dirty="0"/>
          </a:p>
          <a:p>
            <a:pPr>
              <a:lnSpc>
                <a:spcPct val="110000"/>
              </a:lnSpc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360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7740909" y="3357496"/>
            <a:ext cx="4222206" cy="12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A proposta do plano de equacionamento do </a:t>
            </a:r>
            <a:r>
              <a:rPr lang="pt-BR" b="1" dirty="0" err="1">
                <a:solidFill>
                  <a:schemeClr val="tx1"/>
                </a:solidFill>
              </a:rPr>
              <a:t>deficit</a:t>
            </a:r>
            <a:r>
              <a:rPr lang="pt-BR" b="1" dirty="0">
                <a:solidFill>
                  <a:schemeClr val="tx1"/>
                </a:solidFill>
              </a:rPr>
              <a:t> deverá ser disponibilizada pela unidade gestora do RPPS, juntamente com o estudo técnico que a fundamentou, aos beneficiários do RPPS.</a:t>
            </a:r>
            <a:endParaRPr lang="en-IN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4" name="Rectangle 33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36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rgbClr val="002060"/>
          </a:solidFill>
        </p:grpSpPr>
        <p:sp>
          <p:nvSpPr>
            <p:cNvPr id="41" name="Rectangle 40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62210" y="720344"/>
            <a:ext cx="12025336" cy="1143000"/>
          </a:xfrm>
        </p:spPr>
        <p:txBody>
          <a:bodyPr/>
          <a:lstStyle/>
          <a:p>
            <a:r>
              <a:rPr lang="pt-BR" dirty="0" smtClean="0"/>
              <a:t>Dos Impactos: Equacionamento do </a:t>
            </a:r>
            <a:r>
              <a:rPr lang="pt-BR" dirty="0" err="1" smtClean="0"/>
              <a:t>Deficit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08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143371" y="1820762"/>
            <a:ext cx="4948467" cy="3056038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467" h="3056038">
                <a:moveTo>
                  <a:pt x="0" y="0"/>
                </a:moveTo>
                <a:lnTo>
                  <a:pt x="1606654" y="2286"/>
                </a:lnTo>
                <a:lnTo>
                  <a:pt x="4948467" y="30560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7" name="Straight Connector 26"/>
          <p:cNvCxnSpPr>
            <a:stCxn id="5" idx="2"/>
          </p:cNvCxnSpPr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2"/>
          </p:cNvCxnSpPr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0411" y="2103706"/>
            <a:ext cx="3790046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/>
              <a:t>O equacionamento do </a:t>
            </a:r>
            <a:r>
              <a:rPr lang="pt-BR" sz="1600" b="1" kern="0" dirty="0" err="1"/>
              <a:t>deficit</a:t>
            </a:r>
            <a:r>
              <a:rPr lang="pt-BR" sz="1600" b="1" kern="0" dirty="0"/>
              <a:t> atuarial poderá consistir: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I - em plano de amortização com contribuição suplementar, na forma de alíquotas ou aportes </a:t>
            </a:r>
            <a:r>
              <a:rPr lang="pt-BR" sz="1600" b="1" u="sng" kern="0" dirty="0"/>
              <a:t>mensais</a:t>
            </a:r>
            <a:r>
              <a:rPr lang="pt-BR" sz="1600" b="1" kern="0" dirty="0"/>
              <a:t> com valores preestabelecidos;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II - em segregação da massa; </a:t>
            </a:r>
            <a:r>
              <a:rPr lang="pt-BR" sz="1600" b="1" kern="0" dirty="0" smtClean="0"/>
              <a:t>e</a:t>
            </a:r>
            <a:endParaRPr lang="pt-BR" sz="1600" b="1" kern="0" dirty="0"/>
          </a:p>
        </p:txBody>
      </p:sp>
      <p:sp>
        <p:nvSpPr>
          <p:cNvPr id="35" name="TextBox 34"/>
          <p:cNvSpPr txBox="1"/>
          <p:nvPr/>
        </p:nvSpPr>
        <p:spPr>
          <a:xfrm>
            <a:off x="293746" y="4034087"/>
            <a:ext cx="4434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/>
              <a:t>III - complementarmente, em: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a) aporte de bens, direitos e ativos, observado o disposto no art. 63;</a:t>
            </a:r>
          </a:p>
          <a:p>
            <a:pPr>
              <a:lnSpc>
                <a:spcPct val="110000"/>
              </a:lnSpc>
            </a:pPr>
            <a:r>
              <a:rPr lang="pt-BR" sz="1600" b="1" u="sng" kern="0" dirty="0"/>
              <a:t>b) aperfeiçoamento da legislação do RPPS e dos processos relativos à concessão, manutenção e pagamento dos benefícios; e</a:t>
            </a:r>
          </a:p>
          <a:p>
            <a:pPr>
              <a:lnSpc>
                <a:spcPct val="110000"/>
              </a:lnSpc>
            </a:pPr>
            <a:r>
              <a:rPr lang="pt-BR" sz="1600" b="1" u="sng" kern="0" dirty="0"/>
              <a:t>c) adoção de medidas que visem à melhoria da gestão integrada dos ativos e passivos do RPPS e da identificação e controle dos riscos atuariais do </a:t>
            </a:r>
            <a:r>
              <a:rPr lang="pt-BR" sz="1600" b="1" u="sng" kern="0" dirty="0" smtClean="0"/>
              <a:t>regime.</a:t>
            </a:r>
            <a:endParaRPr lang="pt-BR" sz="1600" b="1" u="sng" kern="0" dirty="0"/>
          </a:p>
        </p:txBody>
      </p:sp>
    </p:spTree>
    <p:extLst>
      <p:ext uri="{BB962C8B-B14F-4D97-AF65-F5344CB8AC3E}">
        <p14:creationId xmlns:p14="http://schemas.microsoft.com/office/powerpoint/2010/main" val="8659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7620000" y="2488786"/>
            <a:ext cx="4222206" cy="101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O plano de amortização deverá ser objeto de contínuo acompanhamento, na forma do § 1º do art. 51</a:t>
            </a:r>
            <a:r>
              <a:rPr lang="pt-BR" b="1" dirty="0" smtClean="0">
                <a:solidFill>
                  <a:schemeClr val="tx1"/>
                </a:solidFill>
              </a:rPr>
              <a:t>.</a:t>
            </a:r>
            <a:endParaRPr lang="en-IN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4" name="Rectangle 33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36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rgbClr val="002060"/>
          </a:solidFill>
        </p:grpSpPr>
        <p:sp>
          <p:nvSpPr>
            <p:cNvPr id="41" name="Rectangle 40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62210" y="720344"/>
            <a:ext cx="12025336" cy="1143000"/>
          </a:xfrm>
        </p:spPr>
        <p:txBody>
          <a:bodyPr/>
          <a:lstStyle/>
          <a:p>
            <a:r>
              <a:rPr lang="pt-BR" dirty="0" smtClean="0"/>
              <a:t>Dos impactos: Do Equacionamento do </a:t>
            </a:r>
            <a:r>
              <a:rPr lang="pt-BR" dirty="0" err="1" smtClean="0"/>
              <a:t>Deficit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08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143371" y="1820762"/>
            <a:ext cx="4948467" cy="3056038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467" h="3056038">
                <a:moveTo>
                  <a:pt x="0" y="0"/>
                </a:moveTo>
                <a:lnTo>
                  <a:pt x="1606654" y="2286"/>
                </a:lnTo>
                <a:lnTo>
                  <a:pt x="4948467" y="30560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7" name="Straight Connector 26"/>
          <p:cNvCxnSpPr>
            <a:stCxn id="5" idx="2"/>
          </p:cNvCxnSpPr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2"/>
          </p:cNvCxnSpPr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5886" y="1948693"/>
            <a:ext cx="379004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Plano de Amortização</a:t>
            </a:r>
            <a:endParaRPr lang="pt-BR" sz="1600" b="1" kern="0" dirty="0"/>
          </a:p>
        </p:txBody>
      </p:sp>
      <p:sp>
        <p:nvSpPr>
          <p:cNvPr id="35" name="TextBox 34"/>
          <p:cNvSpPr txBox="1"/>
          <p:nvPr/>
        </p:nvSpPr>
        <p:spPr>
          <a:xfrm>
            <a:off x="215886" y="2277962"/>
            <a:ext cx="4434472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/>
              <a:t>I - garantir a solvência e </a:t>
            </a:r>
            <a:r>
              <a:rPr lang="pt-BR" sz="1600" b="1" kern="0" dirty="0" smtClean="0"/>
              <a:t>liquidez,</a:t>
            </a:r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II - manter </a:t>
            </a:r>
            <a:r>
              <a:rPr lang="pt-BR" sz="1600" b="1" kern="0" dirty="0"/>
              <a:t>nível de arrecadação de contribuições e acumulação de reservas compatível com as suas obrigações futuras, a serem demonstrados </a:t>
            </a:r>
            <a:r>
              <a:rPr lang="pt-BR" sz="1600" b="1" kern="0" dirty="0" smtClean="0"/>
              <a:t>p/ fluxos atuariais;</a:t>
            </a:r>
            <a:endParaRPr lang="pt-BR" sz="1600" b="1" kern="0" dirty="0"/>
          </a:p>
          <a:p>
            <a:pPr>
              <a:lnSpc>
                <a:spcPct val="110000"/>
              </a:lnSpc>
            </a:pPr>
            <a:r>
              <a:rPr lang="pt-BR" sz="1600" b="1" u="sng" kern="0" dirty="0">
                <a:solidFill>
                  <a:srgbClr val="FF0000"/>
                </a:solidFill>
              </a:rPr>
              <a:t>II </a:t>
            </a:r>
            <a:r>
              <a:rPr lang="pt-BR" sz="1600" b="1" u="sng" kern="0" dirty="0" smtClean="0">
                <a:solidFill>
                  <a:srgbClr val="FF0000"/>
                </a:solidFill>
              </a:rPr>
              <a:t>– O montante </a:t>
            </a:r>
            <a:r>
              <a:rPr lang="pt-BR" sz="1600" b="1" u="sng" kern="0" dirty="0">
                <a:solidFill>
                  <a:srgbClr val="FF0000"/>
                </a:solidFill>
              </a:rPr>
              <a:t>de contribuição anual, na forma de alíquotas ou aportes, seja superior ao montante anual de juros do saldo do </a:t>
            </a:r>
            <a:r>
              <a:rPr lang="pt-BR" sz="1600" b="1" u="sng" kern="0" dirty="0" err="1">
                <a:solidFill>
                  <a:srgbClr val="FF0000"/>
                </a:solidFill>
              </a:rPr>
              <a:t>deficit</a:t>
            </a:r>
            <a:r>
              <a:rPr lang="pt-BR" sz="1600" b="1" u="sng" kern="0" dirty="0">
                <a:solidFill>
                  <a:srgbClr val="FF0000"/>
                </a:solidFill>
              </a:rPr>
              <a:t> atuarial do exercício;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III - que seja adotado plano que proporcione menor custo total, compatível com a capacidade orçamentária, financeira e fiscal do ente federativo;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IV - não poderá prever diferimento para início da exigibilidade das contribuições; </a:t>
            </a:r>
            <a:r>
              <a:rPr lang="pt-BR" sz="1600" b="1" kern="0" dirty="0" smtClean="0"/>
              <a:t>e</a:t>
            </a:r>
            <a:endParaRPr lang="pt-BR" sz="1600" b="1" kern="0" dirty="0"/>
          </a:p>
        </p:txBody>
      </p:sp>
      <p:sp>
        <p:nvSpPr>
          <p:cNvPr id="25" name="Rectangle 43"/>
          <p:cNvSpPr/>
          <p:nvPr/>
        </p:nvSpPr>
        <p:spPr>
          <a:xfrm>
            <a:off x="7698411" y="3669252"/>
            <a:ext cx="4222206" cy="101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>
                <a:solidFill>
                  <a:srgbClr val="FF0000"/>
                </a:solidFill>
              </a:rPr>
              <a:t>Três modelos (opções) de plano de amortização.................................................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51384" y="4577019"/>
            <a:ext cx="4524672" cy="101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Da Implementação da Segregação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.... Adequação procedimentos e sistemas</a:t>
            </a:r>
            <a:endParaRPr lang="en-IN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4" name="Rectangle 33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36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rgbClr val="002060"/>
          </a:solidFill>
        </p:grpSpPr>
        <p:sp>
          <p:nvSpPr>
            <p:cNvPr id="41" name="Rectangle 40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62210" y="720344"/>
            <a:ext cx="12025336" cy="1143000"/>
          </a:xfrm>
        </p:spPr>
        <p:txBody>
          <a:bodyPr/>
          <a:lstStyle/>
          <a:p>
            <a:r>
              <a:rPr lang="pt-BR" dirty="0" smtClean="0"/>
              <a:t>Dos Impactos: Do Equacionamento do </a:t>
            </a:r>
            <a:r>
              <a:rPr lang="pt-BR" dirty="0" err="1" smtClean="0"/>
              <a:t>Deficit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08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143371" y="1820762"/>
            <a:ext cx="4948467" cy="3056038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467" h="3056038">
                <a:moveTo>
                  <a:pt x="0" y="0"/>
                </a:moveTo>
                <a:lnTo>
                  <a:pt x="1606654" y="2286"/>
                </a:lnTo>
                <a:lnTo>
                  <a:pt x="4948467" y="30560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7" name="Straight Connector 26"/>
          <p:cNvCxnSpPr>
            <a:stCxn id="5" idx="2"/>
          </p:cNvCxnSpPr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2"/>
          </p:cNvCxnSpPr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9336" y="2080958"/>
            <a:ext cx="3790046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Segregação da Massa</a:t>
            </a:r>
          </a:p>
          <a:p>
            <a:pPr>
              <a:lnSpc>
                <a:spcPct val="110000"/>
              </a:lnSpc>
            </a:pPr>
            <a:r>
              <a:rPr lang="pt-BR" sz="1600" b="1" kern="0" dirty="0"/>
              <a:t>Pode vincular corte à implementação previdência complementar</a:t>
            </a:r>
          </a:p>
          <a:p>
            <a:pPr>
              <a:lnSpc>
                <a:spcPct val="110000"/>
              </a:lnSpc>
            </a:pPr>
            <a:endParaRPr lang="pt-BR" sz="1600" b="1" kern="0" dirty="0"/>
          </a:p>
        </p:txBody>
      </p:sp>
      <p:sp>
        <p:nvSpPr>
          <p:cNvPr id="35" name="TextBox 34"/>
          <p:cNvSpPr txBox="1"/>
          <p:nvPr/>
        </p:nvSpPr>
        <p:spPr>
          <a:xfrm>
            <a:off x="263352" y="3140968"/>
            <a:ext cx="4245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Estudo para implementação</a:t>
            </a:r>
          </a:p>
          <a:p>
            <a:pPr>
              <a:lnSpc>
                <a:spcPct val="110000"/>
              </a:lnSpc>
            </a:pPr>
            <a:r>
              <a:rPr lang="pt-BR" sz="1600" b="1" dirty="0" smtClean="0"/>
              <a:t>Ter </a:t>
            </a:r>
            <a:r>
              <a:rPr lang="pt-BR" sz="1600" b="1" dirty="0"/>
              <a:t>sido objeto de apreciação pelo conselho deliberativo do RPPS.</a:t>
            </a:r>
          </a:p>
          <a:p>
            <a:pPr>
              <a:lnSpc>
                <a:spcPct val="110000"/>
              </a:lnSpc>
            </a:pPr>
            <a:r>
              <a:rPr lang="pt-BR" sz="1600" b="1" kern="0" dirty="0" smtClean="0">
                <a:solidFill>
                  <a:srgbClr val="FF0000"/>
                </a:solidFill>
              </a:rPr>
              <a:t>Sem necessidade de aprovação prévia SPREV</a:t>
            </a:r>
            <a:endParaRPr lang="pt-BR" sz="1600" b="1" kern="0" dirty="0">
              <a:solidFill>
                <a:srgbClr val="FF0000"/>
              </a:solidFill>
            </a:endParaRPr>
          </a:p>
        </p:txBody>
      </p:sp>
      <p:sp>
        <p:nvSpPr>
          <p:cNvPr id="25" name="Rectangle 43"/>
          <p:cNvSpPr/>
          <p:nvPr/>
        </p:nvSpPr>
        <p:spPr>
          <a:xfrm>
            <a:off x="7604760" y="3792249"/>
            <a:ext cx="4515746" cy="101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Do acompanhamento da Segregação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A estrutura de gestão do RPPS deve possibilitar o controle eficiente dos ativos e passivos </a:t>
            </a:r>
            <a:r>
              <a:rPr lang="pt-BR" b="1" dirty="0" smtClean="0">
                <a:solidFill>
                  <a:schemeClr val="tx1"/>
                </a:solidFill>
              </a:rPr>
              <a:t>por </a:t>
            </a:r>
            <a:r>
              <a:rPr lang="pt-BR" b="1" dirty="0">
                <a:solidFill>
                  <a:schemeClr val="tx1"/>
                </a:solidFill>
              </a:rPr>
              <a:t>fundo, </a:t>
            </a:r>
            <a:r>
              <a:rPr lang="pt-BR" b="1" dirty="0" smtClean="0">
                <a:solidFill>
                  <a:schemeClr val="tx1"/>
                </a:solidFill>
              </a:rPr>
              <a:t>e ser acompanhada pelo  ente, UG do </a:t>
            </a:r>
            <a:r>
              <a:rPr lang="pt-BR" b="1" dirty="0">
                <a:solidFill>
                  <a:schemeClr val="tx1"/>
                </a:solidFill>
              </a:rPr>
              <a:t>RPPS, </a:t>
            </a:r>
            <a:r>
              <a:rPr lang="pt-BR" b="1" dirty="0" smtClean="0">
                <a:solidFill>
                  <a:schemeClr val="tx1"/>
                </a:solidFill>
              </a:rPr>
              <a:t>conselhos </a:t>
            </a:r>
            <a:r>
              <a:rPr lang="pt-BR" b="1" dirty="0">
                <a:solidFill>
                  <a:schemeClr val="tx1"/>
                </a:solidFill>
              </a:rPr>
              <a:t>deliberativo e fiscal do RPPS, </a:t>
            </a:r>
            <a:r>
              <a:rPr lang="pt-BR" b="1" dirty="0" smtClean="0">
                <a:solidFill>
                  <a:schemeClr val="tx1"/>
                </a:solidFill>
              </a:rPr>
              <a:t>e atuário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6" name="Rectangle 43"/>
          <p:cNvSpPr/>
          <p:nvPr/>
        </p:nvSpPr>
        <p:spPr>
          <a:xfrm>
            <a:off x="1182327" y="5682790"/>
            <a:ext cx="4524672" cy="101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Da Revisão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.... Possibilitada revisão sem aprovação prévia SPREV desde que cumpridos requisitos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1589" y="4648200"/>
            <a:ext cx="12188825" cy="2209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2573089" y="4613990"/>
            <a:ext cx="9666463" cy="2247746"/>
          </a:xfrm>
          <a:custGeom>
            <a:avLst/>
            <a:gdLst>
              <a:gd name="connsiteX0" fmla="*/ 1077310 w 11950262"/>
              <a:gd name="connsiteY0" fmla="*/ 367862 h 2906110"/>
              <a:gd name="connsiteX1" fmla="*/ 3095297 w 11950262"/>
              <a:gd name="connsiteY1" fmla="*/ 2543503 h 2906110"/>
              <a:gd name="connsiteX2" fmla="*/ 10678510 w 11950262"/>
              <a:gd name="connsiteY2" fmla="*/ 2543503 h 2906110"/>
              <a:gd name="connsiteX3" fmla="*/ 10725807 w 11950262"/>
              <a:gd name="connsiteY3" fmla="*/ 1250731 h 2906110"/>
              <a:gd name="connsiteX4" fmla="*/ 9559159 w 11950262"/>
              <a:gd name="connsiteY4" fmla="*/ 336331 h 2906110"/>
              <a:gd name="connsiteX5" fmla="*/ 1077310 w 11950262"/>
              <a:gd name="connsiteY5" fmla="*/ 367862 h 2906110"/>
              <a:gd name="connsiteX0" fmla="*/ 0 w 10872952"/>
              <a:gd name="connsiteY0" fmla="*/ 367862 h 2906110"/>
              <a:gd name="connsiteX1" fmla="*/ 2017987 w 10872952"/>
              <a:gd name="connsiteY1" fmla="*/ 2543503 h 2906110"/>
              <a:gd name="connsiteX2" fmla="*/ 9601200 w 10872952"/>
              <a:gd name="connsiteY2" fmla="*/ 2543503 h 2906110"/>
              <a:gd name="connsiteX3" fmla="*/ 9648497 w 10872952"/>
              <a:gd name="connsiteY3" fmla="*/ 1250731 h 2906110"/>
              <a:gd name="connsiteX4" fmla="*/ 8481849 w 10872952"/>
              <a:gd name="connsiteY4" fmla="*/ 336331 h 2906110"/>
              <a:gd name="connsiteX5" fmla="*/ 0 w 10872952"/>
              <a:gd name="connsiteY5" fmla="*/ 367862 h 2906110"/>
              <a:gd name="connsiteX0" fmla="*/ 0 w 10872952"/>
              <a:gd name="connsiteY0" fmla="*/ 31531 h 2569779"/>
              <a:gd name="connsiteX1" fmla="*/ 2017987 w 10872952"/>
              <a:gd name="connsiteY1" fmla="*/ 2207172 h 2569779"/>
              <a:gd name="connsiteX2" fmla="*/ 9601200 w 10872952"/>
              <a:gd name="connsiteY2" fmla="*/ 2207172 h 2569779"/>
              <a:gd name="connsiteX3" fmla="*/ 9648497 w 10872952"/>
              <a:gd name="connsiteY3" fmla="*/ 914400 h 2569779"/>
              <a:gd name="connsiteX4" fmla="*/ 8481849 w 10872952"/>
              <a:gd name="connsiteY4" fmla="*/ 0 h 2569779"/>
              <a:gd name="connsiteX5" fmla="*/ 0 w 10872952"/>
              <a:gd name="connsiteY5" fmla="*/ 31531 h 2569779"/>
              <a:gd name="connsiteX0" fmla="*/ 0 w 10872952"/>
              <a:gd name="connsiteY0" fmla="*/ 31531 h 2569779"/>
              <a:gd name="connsiteX1" fmla="*/ 2017987 w 10872952"/>
              <a:gd name="connsiteY1" fmla="*/ 2207172 h 2569779"/>
              <a:gd name="connsiteX2" fmla="*/ 9601200 w 10872952"/>
              <a:gd name="connsiteY2" fmla="*/ 2207172 h 2569779"/>
              <a:gd name="connsiteX3" fmla="*/ 9648497 w 10872952"/>
              <a:gd name="connsiteY3" fmla="*/ 914400 h 2569779"/>
              <a:gd name="connsiteX4" fmla="*/ 8481849 w 10872952"/>
              <a:gd name="connsiteY4" fmla="*/ 0 h 2569779"/>
              <a:gd name="connsiteX5" fmla="*/ 0 w 10872952"/>
              <a:gd name="connsiteY5" fmla="*/ 31531 h 2569779"/>
              <a:gd name="connsiteX0" fmla="*/ 0 w 9648497"/>
              <a:gd name="connsiteY0" fmla="*/ 31531 h 2569779"/>
              <a:gd name="connsiteX1" fmla="*/ 2017987 w 9648497"/>
              <a:gd name="connsiteY1" fmla="*/ 2207172 h 2569779"/>
              <a:gd name="connsiteX2" fmla="*/ 9601200 w 9648497"/>
              <a:gd name="connsiteY2" fmla="*/ 2207172 h 2569779"/>
              <a:gd name="connsiteX3" fmla="*/ 9648497 w 9648497"/>
              <a:gd name="connsiteY3" fmla="*/ 914400 h 2569779"/>
              <a:gd name="connsiteX4" fmla="*/ 8481849 w 9648497"/>
              <a:gd name="connsiteY4" fmla="*/ 0 h 2569779"/>
              <a:gd name="connsiteX5" fmla="*/ 0 w 9648497"/>
              <a:gd name="connsiteY5" fmla="*/ 31531 h 2569779"/>
              <a:gd name="connsiteX0" fmla="*/ 0 w 9648497"/>
              <a:gd name="connsiteY0" fmla="*/ 31531 h 2207172"/>
              <a:gd name="connsiteX1" fmla="*/ 2017987 w 9648497"/>
              <a:gd name="connsiteY1" fmla="*/ 2207172 h 2207172"/>
              <a:gd name="connsiteX2" fmla="*/ 9601200 w 9648497"/>
              <a:gd name="connsiteY2" fmla="*/ 2207172 h 2207172"/>
              <a:gd name="connsiteX3" fmla="*/ 9648497 w 9648497"/>
              <a:gd name="connsiteY3" fmla="*/ 914400 h 2207172"/>
              <a:gd name="connsiteX4" fmla="*/ 8481849 w 9648497"/>
              <a:gd name="connsiteY4" fmla="*/ 0 h 2207172"/>
              <a:gd name="connsiteX5" fmla="*/ 0 w 9648497"/>
              <a:gd name="connsiteY5" fmla="*/ 31531 h 2207172"/>
              <a:gd name="connsiteX0" fmla="*/ 0 w 9677947"/>
              <a:gd name="connsiteY0" fmla="*/ 31531 h 2238703"/>
              <a:gd name="connsiteX1" fmla="*/ 2017987 w 9677947"/>
              <a:gd name="connsiteY1" fmla="*/ 2207172 h 2238703"/>
              <a:gd name="connsiteX2" fmla="*/ 9677947 w 9677947"/>
              <a:gd name="connsiteY2" fmla="*/ 2238703 h 2238703"/>
              <a:gd name="connsiteX3" fmla="*/ 9648497 w 9677947"/>
              <a:gd name="connsiteY3" fmla="*/ 914400 h 2238703"/>
              <a:gd name="connsiteX4" fmla="*/ 8481849 w 9677947"/>
              <a:gd name="connsiteY4" fmla="*/ 0 h 2238703"/>
              <a:gd name="connsiteX5" fmla="*/ 0 w 9677947"/>
              <a:gd name="connsiteY5" fmla="*/ 31531 h 2238703"/>
              <a:gd name="connsiteX0" fmla="*/ 0 w 9666463"/>
              <a:gd name="connsiteY0" fmla="*/ 0 h 2247746"/>
              <a:gd name="connsiteX1" fmla="*/ 2006503 w 9666463"/>
              <a:gd name="connsiteY1" fmla="*/ 2216215 h 2247746"/>
              <a:gd name="connsiteX2" fmla="*/ 9666463 w 9666463"/>
              <a:gd name="connsiteY2" fmla="*/ 2247746 h 2247746"/>
              <a:gd name="connsiteX3" fmla="*/ 9637013 w 9666463"/>
              <a:gd name="connsiteY3" fmla="*/ 923443 h 2247746"/>
              <a:gd name="connsiteX4" fmla="*/ 8470365 w 9666463"/>
              <a:gd name="connsiteY4" fmla="*/ 9043 h 2247746"/>
              <a:gd name="connsiteX5" fmla="*/ 0 w 9666463"/>
              <a:gd name="connsiteY5" fmla="*/ 0 h 224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6463" h="2247746">
                <a:moveTo>
                  <a:pt x="0" y="0"/>
                </a:moveTo>
                <a:lnTo>
                  <a:pt x="2006503" y="2216215"/>
                </a:lnTo>
                <a:lnTo>
                  <a:pt x="9666463" y="2247746"/>
                </a:lnTo>
                <a:lnTo>
                  <a:pt x="9637013" y="923443"/>
                </a:lnTo>
                <a:lnTo>
                  <a:pt x="8470365" y="904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 rot="561175">
            <a:off x="2111263" y="2458049"/>
            <a:ext cx="1029082" cy="1511670"/>
          </a:xfrm>
          <a:custGeom>
            <a:avLst/>
            <a:gdLst>
              <a:gd name="connsiteX0" fmla="*/ 52507 w 598074"/>
              <a:gd name="connsiteY0" fmla="*/ 321448 h 878541"/>
              <a:gd name="connsiteX1" fmla="*/ 259976 w 598074"/>
              <a:gd name="connsiteY1" fmla="*/ 206188 h 878541"/>
              <a:gd name="connsiteX2" fmla="*/ 398289 w 598074"/>
              <a:gd name="connsiteY2" fmla="*/ 790175 h 878541"/>
              <a:gd name="connsiteX3" fmla="*/ 582706 w 598074"/>
              <a:gd name="connsiteY3" fmla="*/ 736386 h 878541"/>
              <a:gd name="connsiteX4" fmla="*/ 306080 w 598074"/>
              <a:gd name="connsiteY4" fmla="*/ 221556 h 878541"/>
              <a:gd name="connsiteX5" fmla="*/ 44823 w 598074"/>
              <a:gd name="connsiteY5" fmla="*/ 21771 h 878541"/>
              <a:gd name="connsiteX6" fmla="*/ 52507 w 598074"/>
              <a:gd name="connsiteY6" fmla="*/ 321448 h 87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074" h="878541">
                <a:moveTo>
                  <a:pt x="52507" y="321448"/>
                </a:moveTo>
                <a:cubicBezTo>
                  <a:pt x="88366" y="352184"/>
                  <a:pt x="202346" y="128067"/>
                  <a:pt x="259976" y="206188"/>
                </a:cubicBezTo>
                <a:cubicBezTo>
                  <a:pt x="317606" y="284309"/>
                  <a:pt x="344501" y="701809"/>
                  <a:pt x="398289" y="790175"/>
                </a:cubicBezTo>
                <a:cubicBezTo>
                  <a:pt x="452077" y="878541"/>
                  <a:pt x="598074" y="831156"/>
                  <a:pt x="582706" y="736386"/>
                </a:cubicBezTo>
                <a:cubicBezTo>
                  <a:pt x="567338" y="641616"/>
                  <a:pt x="395727" y="340658"/>
                  <a:pt x="306080" y="221556"/>
                </a:cubicBezTo>
                <a:cubicBezTo>
                  <a:pt x="216433" y="102454"/>
                  <a:pt x="89646" y="0"/>
                  <a:pt x="44823" y="21771"/>
                </a:cubicBezTo>
                <a:cubicBezTo>
                  <a:pt x="0" y="43542"/>
                  <a:pt x="16648" y="290712"/>
                  <a:pt x="52507" y="32144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2373082" y="3409140"/>
            <a:ext cx="8880682" cy="1239370"/>
            <a:chOff x="2371494" y="3409140"/>
            <a:chExt cx="8880682" cy="1239370"/>
          </a:xfrm>
        </p:grpSpPr>
        <p:grpSp>
          <p:nvGrpSpPr>
            <p:cNvPr id="8" name="Group 66"/>
            <p:cNvGrpSpPr/>
            <p:nvPr/>
          </p:nvGrpSpPr>
          <p:grpSpPr>
            <a:xfrm>
              <a:off x="9822134" y="3409140"/>
              <a:ext cx="1430042" cy="1239370"/>
              <a:chOff x="1370013" y="2060575"/>
              <a:chExt cx="2381250" cy="2063750"/>
            </a:xfrm>
          </p:grpSpPr>
          <p:sp>
            <p:nvSpPr>
              <p:cNvPr id="68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59"/>
            <p:cNvGrpSpPr/>
            <p:nvPr/>
          </p:nvGrpSpPr>
          <p:grpSpPr>
            <a:xfrm>
              <a:off x="8332006" y="3409140"/>
              <a:ext cx="1430042" cy="1239370"/>
              <a:chOff x="1370013" y="2060575"/>
              <a:chExt cx="2381250" cy="2063750"/>
            </a:xfrm>
          </p:grpSpPr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52"/>
            <p:cNvGrpSpPr/>
            <p:nvPr/>
          </p:nvGrpSpPr>
          <p:grpSpPr>
            <a:xfrm>
              <a:off x="6841878" y="3409140"/>
              <a:ext cx="1430042" cy="1239370"/>
              <a:chOff x="1370013" y="2060575"/>
              <a:chExt cx="2381250" cy="2063750"/>
            </a:xfrm>
          </p:grpSpPr>
          <p:sp>
            <p:nvSpPr>
              <p:cNvPr id="54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5"/>
            <p:cNvGrpSpPr/>
            <p:nvPr/>
          </p:nvGrpSpPr>
          <p:grpSpPr>
            <a:xfrm>
              <a:off x="5351750" y="3409140"/>
              <a:ext cx="1430042" cy="1239370"/>
              <a:chOff x="1370013" y="2060575"/>
              <a:chExt cx="2381250" cy="2063750"/>
            </a:xfrm>
          </p:grpSpPr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38"/>
            <p:cNvGrpSpPr/>
            <p:nvPr/>
          </p:nvGrpSpPr>
          <p:grpSpPr>
            <a:xfrm>
              <a:off x="3861622" y="3409140"/>
              <a:ext cx="1430042" cy="1239370"/>
              <a:chOff x="1370013" y="2060575"/>
              <a:chExt cx="2381250" cy="2063750"/>
            </a:xfrm>
          </p:grpSpPr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" name="Group 23"/>
            <p:cNvGrpSpPr/>
            <p:nvPr/>
          </p:nvGrpSpPr>
          <p:grpSpPr>
            <a:xfrm>
              <a:off x="2371494" y="3409140"/>
              <a:ext cx="1430042" cy="1239370"/>
              <a:chOff x="1370013" y="2060575"/>
              <a:chExt cx="2381250" cy="2063750"/>
            </a:xfrm>
          </p:grpSpPr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Group 23"/>
          <p:cNvGrpSpPr/>
          <p:nvPr/>
        </p:nvGrpSpPr>
        <p:grpSpPr>
          <a:xfrm rot="2810961">
            <a:off x="1064292" y="2154578"/>
            <a:ext cx="1430042" cy="1239370"/>
            <a:chOff x="1370013" y="2060575"/>
            <a:chExt cx="2381250" cy="2063750"/>
          </a:xfrm>
        </p:grpSpPr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1524000" y="2232025"/>
              <a:ext cx="2073275" cy="1892300"/>
            </a:xfrm>
            <a:custGeom>
              <a:avLst/>
              <a:gdLst/>
              <a:ahLst/>
              <a:cxnLst>
                <a:cxn ang="0">
                  <a:pos x="1306" y="0"/>
                </a:cxn>
                <a:cxn ang="0">
                  <a:pos x="1180" y="1192"/>
                </a:cxn>
                <a:cxn ang="0">
                  <a:pos x="128" y="1192"/>
                </a:cxn>
                <a:cxn ang="0">
                  <a:pos x="0" y="36"/>
                </a:cxn>
                <a:cxn ang="0">
                  <a:pos x="1306" y="0"/>
                </a:cxn>
              </a:cxnLst>
              <a:rect l="0" t="0" r="r" b="b"/>
              <a:pathLst>
                <a:path w="1306" h="1192">
                  <a:moveTo>
                    <a:pt x="1306" y="0"/>
                  </a:moveTo>
                  <a:lnTo>
                    <a:pt x="1180" y="1192"/>
                  </a:lnTo>
                  <a:lnTo>
                    <a:pt x="128" y="1192"/>
                  </a:lnTo>
                  <a:lnTo>
                    <a:pt x="0" y="36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1417638" y="2211388"/>
              <a:ext cx="2284412" cy="11414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2" y="88"/>
                </a:cxn>
                <a:cxn ang="0">
                  <a:pos x="59" y="174"/>
                </a:cxn>
                <a:cxn ang="0">
                  <a:pos x="86" y="255"/>
                </a:cxn>
                <a:cxn ang="0">
                  <a:pos x="123" y="332"/>
                </a:cxn>
                <a:cxn ang="0">
                  <a:pos x="168" y="403"/>
                </a:cxn>
                <a:cxn ang="0">
                  <a:pos x="222" y="468"/>
                </a:cxn>
                <a:cxn ang="0">
                  <a:pos x="283" y="525"/>
                </a:cxn>
                <a:cxn ang="0">
                  <a:pos x="351" y="575"/>
                </a:cxn>
                <a:cxn ang="0">
                  <a:pos x="425" y="616"/>
                </a:cxn>
                <a:cxn ang="0">
                  <a:pos x="504" y="648"/>
                </a:cxn>
                <a:cxn ang="0">
                  <a:pos x="588" y="671"/>
                </a:cxn>
                <a:cxn ang="0">
                  <a:pos x="675" y="682"/>
                </a:cxn>
                <a:cxn ang="0">
                  <a:pos x="765" y="682"/>
                </a:cxn>
                <a:cxn ang="0">
                  <a:pos x="852" y="671"/>
                </a:cxn>
                <a:cxn ang="0">
                  <a:pos x="936" y="648"/>
                </a:cxn>
                <a:cxn ang="0">
                  <a:pos x="1015" y="616"/>
                </a:cxn>
                <a:cxn ang="0">
                  <a:pos x="1088" y="575"/>
                </a:cxn>
                <a:cxn ang="0">
                  <a:pos x="1156" y="525"/>
                </a:cxn>
                <a:cxn ang="0">
                  <a:pos x="1218" y="468"/>
                </a:cxn>
                <a:cxn ang="0">
                  <a:pos x="1271" y="403"/>
                </a:cxn>
                <a:cxn ang="0">
                  <a:pos x="1317" y="332"/>
                </a:cxn>
                <a:cxn ang="0">
                  <a:pos x="1354" y="255"/>
                </a:cxn>
                <a:cxn ang="0">
                  <a:pos x="1381" y="174"/>
                </a:cxn>
                <a:cxn ang="0">
                  <a:pos x="1397" y="88"/>
                </a:cxn>
                <a:cxn ang="0">
                  <a:pos x="1403" y="0"/>
                </a:cxn>
                <a:cxn ang="0">
                  <a:pos x="1438" y="45"/>
                </a:cxn>
                <a:cxn ang="0">
                  <a:pos x="1426" y="133"/>
                </a:cxn>
                <a:cxn ang="0">
                  <a:pos x="1405" y="219"/>
                </a:cxn>
                <a:cxn ang="0">
                  <a:pos x="1374" y="299"/>
                </a:cxn>
                <a:cxn ang="0">
                  <a:pos x="1334" y="375"/>
                </a:cxn>
                <a:cxn ang="0">
                  <a:pos x="1285" y="444"/>
                </a:cxn>
                <a:cxn ang="0">
                  <a:pos x="1228" y="508"/>
                </a:cxn>
                <a:cxn ang="0">
                  <a:pos x="1165" y="565"/>
                </a:cxn>
                <a:cxn ang="0">
                  <a:pos x="1095" y="613"/>
                </a:cxn>
                <a:cxn ang="0">
                  <a:pos x="1019" y="654"/>
                </a:cxn>
                <a:cxn ang="0">
                  <a:pos x="939" y="685"/>
                </a:cxn>
                <a:cxn ang="0">
                  <a:pos x="854" y="707"/>
                </a:cxn>
                <a:cxn ang="0">
                  <a:pos x="765" y="718"/>
                </a:cxn>
                <a:cxn ang="0">
                  <a:pos x="675" y="718"/>
                </a:cxn>
                <a:cxn ang="0">
                  <a:pos x="586" y="707"/>
                </a:cxn>
                <a:cxn ang="0">
                  <a:pos x="501" y="685"/>
                </a:cxn>
                <a:cxn ang="0">
                  <a:pos x="420" y="654"/>
                </a:cxn>
                <a:cxn ang="0">
                  <a:pos x="345" y="613"/>
                </a:cxn>
                <a:cxn ang="0">
                  <a:pos x="275" y="565"/>
                </a:cxn>
                <a:cxn ang="0">
                  <a:pos x="212" y="508"/>
                </a:cxn>
                <a:cxn ang="0">
                  <a:pos x="155" y="444"/>
                </a:cxn>
                <a:cxn ang="0">
                  <a:pos x="106" y="375"/>
                </a:cxn>
                <a:cxn ang="0">
                  <a:pos x="66" y="299"/>
                </a:cxn>
                <a:cxn ang="0">
                  <a:pos x="35" y="219"/>
                </a:cxn>
                <a:cxn ang="0">
                  <a:pos x="13" y="133"/>
                </a:cxn>
                <a:cxn ang="0">
                  <a:pos x="2" y="45"/>
                </a:cxn>
              </a:cxnLst>
              <a:rect l="0" t="0" r="r" b="b"/>
              <a:pathLst>
                <a:path w="1439" h="719">
                  <a:moveTo>
                    <a:pt x="0" y="0"/>
                  </a:moveTo>
                  <a:lnTo>
                    <a:pt x="36" y="0"/>
                  </a:lnTo>
                  <a:lnTo>
                    <a:pt x="38" y="44"/>
                  </a:lnTo>
                  <a:lnTo>
                    <a:pt x="42" y="88"/>
                  </a:lnTo>
                  <a:lnTo>
                    <a:pt x="49" y="132"/>
                  </a:lnTo>
                  <a:lnTo>
                    <a:pt x="59" y="174"/>
                  </a:lnTo>
                  <a:lnTo>
                    <a:pt x="71" y="215"/>
                  </a:lnTo>
                  <a:lnTo>
                    <a:pt x="86" y="255"/>
                  </a:lnTo>
                  <a:lnTo>
                    <a:pt x="103" y="295"/>
                  </a:lnTo>
                  <a:lnTo>
                    <a:pt x="123" y="332"/>
                  </a:lnTo>
                  <a:lnTo>
                    <a:pt x="145" y="368"/>
                  </a:lnTo>
                  <a:lnTo>
                    <a:pt x="168" y="403"/>
                  </a:lnTo>
                  <a:lnTo>
                    <a:pt x="194" y="436"/>
                  </a:lnTo>
                  <a:lnTo>
                    <a:pt x="222" y="468"/>
                  </a:lnTo>
                  <a:lnTo>
                    <a:pt x="252" y="498"/>
                  </a:lnTo>
                  <a:lnTo>
                    <a:pt x="283" y="525"/>
                  </a:lnTo>
                  <a:lnTo>
                    <a:pt x="317" y="551"/>
                  </a:lnTo>
                  <a:lnTo>
                    <a:pt x="351" y="575"/>
                  </a:lnTo>
                  <a:lnTo>
                    <a:pt x="388" y="597"/>
                  </a:lnTo>
                  <a:lnTo>
                    <a:pt x="425" y="616"/>
                  </a:lnTo>
                  <a:lnTo>
                    <a:pt x="464" y="634"/>
                  </a:lnTo>
                  <a:lnTo>
                    <a:pt x="504" y="648"/>
                  </a:lnTo>
                  <a:lnTo>
                    <a:pt x="545" y="661"/>
                  </a:lnTo>
                  <a:lnTo>
                    <a:pt x="588" y="671"/>
                  </a:lnTo>
                  <a:lnTo>
                    <a:pt x="631" y="677"/>
                  </a:lnTo>
                  <a:lnTo>
                    <a:pt x="675" y="682"/>
                  </a:lnTo>
                  <a:lnTo>
                    <a:pt x="720" y="683"/>
                  </a:lnTo>
                  <a:lnTo>
                    <a:pt x="765" y="682"/>
                  </a:lnTo>
                  <a:lnTo>
                    <a:pt x="809" y="677"/>
                  </a:lnTo>
                  <a:lnTo>
                    <a:pt x="852" y="671"/>
                  </a:lnTo>
                  <a:lnTo>
                    <a:pt x="894" y="661"/>
                  </a:lnTo>
                  <a:lnTo>
                    <a:pt x="936" y="648"/>
                  </a:lnTo>
                  <a:lnTo>
                    <a:pt x="976" y="634"/>
                  </a:lnTo>
                  <a:lnTo>
                    <a:pt x="1015" y="616"/>
                  </a:lnTo>
                  <a:lnTo>
                    <a:pt x="1053" y="597"/>
                  </a:lnTo>
                  <a:lnTo>
                    <a:pt x="1088" y="575"/>
                  </a:lnTo>
                  <a:lnTo>
                    <a:pt x="1123" y="551"/>
                  </a:lnTo>
                  <a:lnTo>
                    <a:pt x="1156" y="525"/>
                  </a:lnTo>
                  <a:lnTo>
                    <a:pt x="1188" y="498"/>
                  </a:lnTo>
                  <a:lnTo>
                    <a:pt x="1218" y="468"/>
                  </a:lnTo>
                  <a:lnTo>
                    <a:pt x="1245" y="436"/>
                  </a:lnTo>
                  <a:lnTo>
                    <a:pt x="1271" y="403"/>
                  </a:lnTo>
                  <a:lnTo>
                    <a:pt x="1295" y="368"/>
                  </a:lnTo>
                  <a:lnTo>
                    <a:pt x="1317" y="332"/>
                  </a:lnTo>
                  <a:lnTo>
                    <a:pt x="1336" y="295"/>
                  </a:lnTo>
                  <a:lnTo>
                    <a:pt x="1354" y="255"/>
                  </a:lnTo>
                  <a:lnTo>
                    <a:pt x="1368" y="215"/>
                  </a:lnTo>
                  <a:lnTo>
                    <a:pt x="1381" y="174"/>
                  </a:lnTo>
                  <a:lnTo>
                    <a:pt x="1391" y="132"/>
                  </a:lnTo>
                  <a:lnTo>
                    <a:pt x="1397" y="88"/>
                  </a:lnTo>
                  <a:lnTo>
                    <a:pt x="1402" y="44"/>
                  </a:lnTo>
                  <a:lnTo>
                    <a:pt x="1403" y="0"/>
                  </a:lnTo>
                  <a:lnTo>
                    <a:pt x="1439" y="0"/>
                  </a:lnTo>
                  <a:lnTo>
                    <a:pt x="1438" y="45"/>
                  </a:lnTo>
                  <a:lnTo>
                    <a:pt x="1433" y="90"/>
                  </a:lnTo>
                  <a:lnTo>
                    <a:pt x="1426" y="133"/>
                  </a:lnTo>
                  <a:lnTo>
                    <a:pt x="1417" y="176"/>
                  </a:lnTo>
                  <a:lnTo>
                    <a:pt x="1405" y="219"/>
                  </a:lnTo>
                  <a:lnTo>
                    <a:pt x="1391" y="259"/>
                  </a:lnTo>
                  <a:lnTo>
                    <a:pt x="1374" y="299"/>
                  </a:lnTo>
                  <a:lnTo>
                    <a:pt x="1355" y="337"/>
                  </a:lnTo>
                  <a:lnTo>
                    <a:pt x="1334" y="375"/>
                  </a:lnTo>
                  <a:lnTo>
                    <a:pt x="1310" y="410"/>
                  </a:lnTo>
                  <a:lnTo>
                    <a:pt x="1285" y="444"/>
                  </a:lnTo>
                  <a:lnTo>
                    <a:pt x="1257" y="477"/>
                  </a:lnTo>
                  <a:lnTo>
                    <a:pt x="1228" y="508"/>
                  </a:lnTo>
                  <a:lnTo>
                    <a:pt x="1197" y="537"/>
                  </a:lnTo>
                  <a:lnTo>
                    <a:pt x="1165" y="565"/>
                  </a:lnTo>
                  <a:lnTo>
                    <a:pt x="1130" y="590"/>
                  </a:lnTo>
                  <a:lnTo>
                    <a:pt x="1095" y="613"/>
                  </a:lnTo>
                  <a:lnTo>
                    <a:pt x="1058" y="635"/>
                  </a:lnTo>
                  <a:lnTo>
                    <a:pt x="1019" y="654"/>
                  </a:lnTo>
                  <a:lnTo>
                    <a:pt x="980" y="671"/>
                  </a:lnTo>
                  <a:lnTo>
                    <a:pt x="939" y="685"/>
                  </a:lnTo>
                  <a:lnTo>
                    <a:pt x="897" y="697"/>
                  </a:lnTo>
                  <a:lnTo>
                    <a:pt x="854" y="707"/>
                  </a:lnTo>
                  <a:lnTo>
                    <a:pt x="810" y="713"/>
                  </a:lnTo>
                  <a:lnTo>
                    <a:pt x="765" y="718"/>
                  </a:lnTo>
                  <a:lnTo>
                    <a:pt x="720" y="719"/>
                  </a:lnTo>
                  <a:lnTo>
                    <a:pt x="675" y="718"/>
                  </a:lnTo>
                  <a:lnTo>
                    <a:pt x="630" y="713"/>
                  </a:lnTo>
                  <a:lnTo>
                    <a:pt x="586" y="707"/>
                  </a:lnTo>
                  <a:lnTo>
                    <a:pt x="543" y="697"/>
                  </a:lnTo>
                  <a:lnTo>
                    <a:pt x="501" y="685"/>
                  </a:lnTo>
                  <a:lnTo>
                    <a:pt x="460" y="671"/>
                  </a:lnTo>
                  <a:lnTo>
                    <a:pt x="420" y="654"/>
                  </a:lnTo>
                  <a:lnTo>
                    <a:pt x="382" y="635"/>
                  </a:lnTo>
                  <a:lnTo>
                    <a:pt x="345" y="613"/>
                  </a:lnTo>
                  <a:lnTo>
                    <a:pt x="309" y="590"/>
                  </a:lnTo>
                  <a:lnTo>
                    <a:pt x="275" y="565"/>
                  </a:lnTo>
                  <a:lnTo>
                    <a:pt x="242" y="537"/>
                  </a:lnTo>
                  <a:lnTo>
                    <a:pt x="212" y="508"/>
                  </a:lnTo>
                  <a:lnTo>
                    <a:pt x="182" y="477"/>
                  </a:lnTo>
                  <a:lnTo>
                    <a:pt x="155" y="444"/>
                  </a:lnTo>
                  <a:lnTo>
                    <a:pt x="130" y="410"/>
                  </a:lnTo>
                  <a:lnTo>
                    <a:pt x="106" y="375"/>
                  </a:lnTo>
                  <a:lnTo>
                    <a:pt x="85" y="337"/>
                  </a:lnTo>
                  <a:lnTo>
                    <a:pt x="66" y="299"/>
                  </a:lnTo>
                  <a:lnTo>
                    <a:pt x="49" y="259"/>
                  </a:lnTo>
                  <a:lnTo>
                    <a:pt x="35" y="219"/>
                  </a:lnTo>
                  <a:lnTo>
                    <a:pt x="23" y="176"/>
                  </a:lnTo>
                  <a:lnTo>
                    <a:pt x="13" y="133"/>
                  </a:lnTo>
                  <a:lnTo>
                    <a:pt x="6" y="90"/>
                  </a:lnTo>
                  <a:lnTo>
                    <a:pt x="2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8"/>
            <p:cNvSpPr>
              <a:spLocks/>
            </p:cNvSpPr>
            <p:nvPr/>
          </p:nvSpPr>
          <p:spPr bwMode="auto">
            <a:xfrm>
              <a:off x="2101850" y="3155950"/>
              <a:ext cx="915987" cy="266700"/>
            </a:xfrm>
            <a:custGeom>
              <a:avLst/>
              <a:gdLst/>
              <a:ahLst/>
              <a:cxnLst>
                <a:cxn ang="0">
                  <a:pos x="69" y="1"/>
                </a:cxn>
                <a:cxn ang="0">
                  <a:pos x="93" y="9"/>
                </a:cxn>
                <a:cxn ang="0">
                  <a:pos x="126" y="21"/>
                </a:cxn>
                <a:cxn ang="0">
                  <a:pos x="165" y="32"/>
                </a:cxn>
                <a:cxn ang="0">
                  <a:pos x="210" y="41"/>
                </a:cxn>
                <a:cxn ang="0">
                  <a:pos x="261" y="45"/>
                </a:cxn>
                <a:cxn ang="0">
                  <a:pos x="316" y="44"/>
                </a:cxn>
                <a:cxn ang="0">
                  <a:pos x="366" y="40"/>
                </a:cxn>
                <a:cxn ang="0">
                  <a:pos x="410" y="33"/>
                </a:cxn>
                <a:cxn ang="0">
                  <a:pos x="446" y="26"/>
                </a:cxn>
                <a:cxn ang="0">
                  <a:pos x="474" y="19"/>
                </a:cxn>
                <a:cxn ang="0">
                  <a:pos x="493" y="12"/>
                </a:cxn>
                <a:cxn ang="0">
                  <a:pos x="510" y="6"/>
                </a:cxn>
                <a:cxn ang="0">
                  <a:pos x="524" y="3"/>
                </a:cxn>
                <a:cxn ang="0">
                  <a:pos x="538" y="5"/>
                </a:cxn>
                <a:cxn ang="0">
                  <a:pos x="552" y="15"/>
                </a:cxn>
                <a:cxn ang="0">
                  <a:pos x="565" y="32"/>
                </a:cxn>
                <a:cxn ang="0">
                  <a:pos x="572" y="52"/>
                </a:cxn>
                <a:cxn ang="0">
                  <a:pos x="576" y="70"/>
                </a:cxn>
                <a:cxn ang="0">
                  <a:pos x="577" y="81"/>
                </a:cxn>
                <a:cxn ang="0">
                  <a:pos x="577" y="83"/>
                </a:cxn>
                <a:cxn ang="0">
                  <a:pos x="577" y="89"/>
                </a:cxn>
                <a:cxn ang="0">
                  <a:pos x="577" y="99"/>
                </a:cxn>
                <a:cxn ang="0">
                  <a:pos x="573" y="109"/>
                </a:cxn>
                <a:cxn ang="0">
                  <a:pos x="564" y="119"/>
                </a:cxn>
                <a:cxn ang="0">
                  <a:pos x="538" y="130"/>
                </a:cxn>
                <a:cxn ang="0">
                  <a:pos x="501" y="143"/>
                </a:cxn>
                <a:cxn ang="0">
                  <a:pos x="462" y="153"/>
                </a:cxn>
                <a:cxn ang="0">
                  <a:pos x="421" y="161"/>
                </a:cxn>
                <a:cxn ang="0">
                  <a:pos x="373" y="166"/>
                </a:cxn>
                <a:cxn ang="0">
                  <a:pos x="319" y="168"/>
                </a:cxn>
                <a:cxn ang="0">
                  <a:pos x="287" y="168"/>
                </a:cxn>
                <a:cxn ang="0">
                  <a:pos x="275" y="168"/>
                </a:cxn>
                <a:cxn ang="0">
                  <a:pos x="252" y="168"/>
                </a:cxn>
                <a:cxn ang="0">
                  <a:pos x="222" y="166"/>
                </a:cxn>
                <a:cxn ang="0">
                  <a:pos x="186" y="163"/>
                </a:cxn>
                <a:cxn ang="0">
                  <a:pos x="146" y="158"/>
                </a:cxn>
                <a:cxn ang="0">
                  <a:pos x="104" y="151"/>
                </a:cxn>
                <a:cxn ang="0">
                  <a:pos x="64" y="141"/>
                </a:cxn>
                <a:cxn ang="0">
                  <a:pos x="26" y="128"/>
                </a:cxn>
                <a:cxn ang="0">
                  <a:pos x="23" y="126"/>
                </a:cxn>
                <a:cxn ang="0">
                  <a:pos x="16" y="121"/>
                </a:cxn>
                <a:cxn ang="0">
                  <a:pos x="8" y="112"/>
                </a:cxn>
                <a:cxn ang="0">
                  <a:pos x="2" y="100"/>
                </a:cxn>
                <a:cxn ang="0">
                  <a:pos x="1" y="85"/>
                </a:cxn>
                <a:cxn ang="0">
                  <a:pos x="25" y="24"/>
                </a:cxn>
                <a:cxn ang="0">
                  <a:pos x="26" y="21"/>
                </a:cxn>
                <a:cxn ang="0">
                  <a:pos x="30" y="15"/>
                </a:cxn>
                <a:cxn ang="0">
                  <a:pos x="37" y="8"/>
                </a:cxn>
                <a:cxn ang="0">
                  <a:pos x="47" y="2"/>
                </a:cxn>
                <a:cxn ang="0">
                  <a:pos x="61" y="0"/>
                </a:cxn>
              </a:cxnLst>
              <a:rect l="0" t="0" r="r" b="b"/>
              <a:pathLst>
                <a:path w="577" h="168">
                  <a:moveTo>
                    <a:pt x="61" y="0"/>
                  </a:moveTo>
                  <a:lnTo>
                    <a:pt x="69" y="1"/>
                  </a:lnTo>
                  <a:lnTo>
                    <a:pt x="78" y="4"/>
                  </a:lnTo>
                  <a:lnTo>
                    <a:pt x="93" y="9"/>
                  </a:lnTo>
                  <a:lnTo>
                    <a:pt x="108" y="15"/>
                  </a:lnTo>
                  <a:lnTo>
                    <a:pt x="126" y="21"/>
                  </a:lnTo>
                  <a:lnTo>
                    <a:pt x="145" y="26"/>
                  </a:lnTo>
                  <a:lnTo>
                    <a:pt x="165" y="32"/>
                  </a:lnTo>
                  <a:lnTo>
                    <a:pt x="187" y="36"/>
                  </a:lnTo>
                  <a:lnTo>
                    <a:pt x="210" y="41"/>
                  </a:lnTo>
                  <a:lnTo>
                    <a:pt x="235" y="44"/>
                  </a:lnTo>
                  <a:lnTo>
                    <a:pt x="261" y="45"/>
                  </a:lnTo>
                  <a:lnTo>
                    <a:pt x="289" y="46"/>
                  </a:lnTo>
                  <a:lnTo>
                    <a:pt x="316" y="44"/>
                  </a:lnTo>
                  <a:lnTo>
                    <a:pt x="342" y="42"/>
                  </a:lnTo>
                  <a:lnTo>
                    <a:pt x="366" y="40"/>
                  </a:lnTo>
                  <a:lnTo>
                    <a:pt x="389" y="36"/>
                  </a:lnTo>
                  <a:lnTo>
                    <a:pt x="410" y="33"/>
                  </a:lnTo>
                  <a:lnTo>
                    <a:pt x="430" y="30"/>
                  </a:lnTo>
                  <a:lnTo>
                    <a:pt x="446" y="26"/>
                  </a:lnTo>
                  <a:lnTo>
                    <a:pt x="461" y="22"/>
                  </a:lnTo>
                  <a:lnTo>
                    <a:pt x="474" y="19"/>
                  </a:lnTo>
                  <a:lnTo>
                    <a:pt x="484" y="16"/>
                  </a:lnTo>
                  <a:lnTo>
                    <a:pt x="493" y="12"/>
                  </a:lnTo>
                  <a:lnTo>
                    <a:pt x="501" y="9"/>
                  </a:lnTo>
                  <a:lnTo>
                    <a:pt x="510" y="6"/>
                  </a:lnTo>
                  <a:lnTo>
                    <a:pt x="517" y="4"/>
                  </a:lnTo>
                  <a:lnTo>
                    <a:pt x="524" y="3"/>
                  </a:lnTo>
                  <a:lnTo>
                    <a:pt x="531" y="3"/>
                  </a:lnTo>
                  <a:lnTo>
                    <a:pt x="538" y="5"/>
                  </a:lnTo>
                  <a:lnTo>
                    <a:pt x="546" y="9"/>
                  </a:lnTo>
                  <a:lnTo>
                    <a:pt x="552" y="15"/>
                  </a:lnTo>
                  <a:lnTo>
                    <a:pt x="559" y="23"/>
                  </a:lnTo>
                  <a:lnTo>
                    <a:pt x="565" y="32"/>
                  </a:lnTo>
                  <a:lnTo>
                    <a:pt x="569" y="42"/>
                  </a:lnTo>
                  <a:lnTo>
                    <a:pt x="572" y="52"/>
                  </a:lnTo>
                  <a:lnTo>
                    <a:pt x="574" y="61"/>
                  </a:lnTo>
                  <a:lnTo>
                    <a:pt x="576" y="70"/>
                  </a:lnTo>
                  <a:lnTo>
                    <a:pt x="577" y="77"/>
                  </a:lnTo>
                  <a:lnTo>
                    <a:pt x="577" y="81"/>
                  </a:lnTo>
                  <a:lnTo>
                    <a:pt x="577" y="82"/>
                  </a:lnTo>
                  <a:lnTo>
                    <a:pt x="577" y="83"/>
                  </a:lnTo>
                  <a:lnTo>
                    <a:pt x="577" y="86"/>
                  </a:lnTo>
                  <a:lnTo>
                    <a:pt x="577" y="89"/>
                  </a:lnTo>
                  <a:lnTo>
                    <a:pt x="577" y="94"/>
                  </a:lnTo>
                  <a:lnTo>
                    <a:pt x="577" y="99"/>
                  </a:lnTo>
                  <a:lnTo>
                    <a:pt x="575" y="104"/>
                  </a:lnTo>
                  <a:lnTo>
                    <a:pt x="573" y="109"/>
                  </a:lnTo>
                  <a:lnTo>
                    <a:pt x="569" y="115"/>
                  </a:lnTo>
                  <a:lnTo>
                    <a:pt x="564" y="119"/>
                  </a:lnTo>
                  <a:lnTo>
                    <a:pt x="557" y="123"/>
                  </a:lnTo>
                  <a:lnTo>
                    <a:pt x="538" y="130"/>
                  </a:lnTo>
                  <a:lnTo>
                    <a:pt x="520" y="137"/>
                  </a:lnTo>
                  <a:lnTo>
                    <a:pt x="501" y="143"/>
                  </a:lnTo>
                  <a:lnTo>
                    <a:pt x="482" y="148"/>
                  </a:lnTo>
                  <a:lnTo>
                    <a:pt x="462" y="153"/>
                  </a:lnTo>
                  <a:lnTo>
                    <a:pt x="442" y="158"/>
                  </a:lnTo>
                  <a:lnTo>
                    <a:pt x="421" y="161"/>
                  </a:lnTo>
                  <a:lnTo>
                    <a:pt x="398" y="164"/>
                  </a:lnTo>
                  <a:lnTo>
                    <a:pt x="373" y="166"/>
                  </a:lnTo>
                  <a:lnTo>
                    <a:pt x="347" y="168"/>
                  </a:lnTo>
                  <a:lnTo>
                    <a:pt x="319" y="168"/>
                  </a:lnTo>
                  <a:lnTo>
                    <a:pt x="289" y="168"/>
                  </a:lnTo>
                  <a:lnTo>
                    <a:pt x="287" y="168"/>
                  </a:lnTo>
                  <a:lnTo>
                    <a:pt x="282" y="168"/>
                  </a:lnTo>
                  <a:lnTo>
                    <a:pt x="275" y="168"/>
                  </a:lnTo>
                  <a:lnTo>
                    <a:pt x="265" y="168"/>
                  </a:lnTo>
                  <a:lnTo>
                    <a:pt x="252" y="168"/>
                  </a:lnTo>
                  <a:lnTo>
                    <a:pt x="238" y="167"/>
                  </a:lnTo>
                  <a:lnTo>
                    <a:pt x="222" y="166"/>
                  </a:lnTo>
                  <a:lnTo>
                    <a:pt x="204" y="165"/>
                  </a:lnTo>
                  <a:lnTo>
                    <a:pt x="186" y="163"/>
                  </a:lnTo>
                  <a:lnTo>
                    <a:pt x="166" y="161"/>
                  </a:lnTo>
                  <a:lnTo>
                    <a:pt x="146" y="158"/>
                  </a:lnTo>
                  <a:lnTo>
                    <a:pt x="125" y="155"/>
                  </a:lnTo>
                  <a:lnTo>
                    <a:pt x="104" y="151"/>
                  </a:lnTo>
                  <a:lnTo>
                    <a:pt x="84" y="146"/>
                  </a:lnTo>
                  <a:lnTo>
                    <a:pt x="64" y="141"/>
                  </a:lnTo>
                  <a:lnTo>
                    <a:pt x="44" y="135"/>
                  </a:lnTo>
                  <a:lnTo>
                    <a:pt x="26" y="128"/>
                  </a:lnTo>
                  <a:lnTo>
                    <a:pt x="25" y="128"/>
                  </a:lnTo>
                  <a:lnTo>
                    <a:pt x="23" y="126"/>
                  </a:lnTo>
                  <a:lnTo>
                    <a:pt x="20" y="124"/>
                  </a:lnTo>
                  <a:lnTo>
                    <a:pt x="16" y="121"/>
                  </a:lnTo>
                  <a:lnTo>
                    <a:pt x="12" y="117"/>
                  </a:lnTo>
                  <a:lnTo>
                    <a:pt x="8" y="112"/>
                  </a:lnTo>
                  <a:lnTo>
                    <a:pt x="4" y="107"/>
                  </a:lnTo>
                  <a:lnTo>
                    <a:pt x="2" y="100"/>
                  </a:lnTo>
                  <a:lnTo>
                    <a:pt x="0" y="93"/>
                  </a:lnTo>
                  <a:lnTo>
                    <a:pt x="1" y="85"/>
                  </a:lnTo>
                  <a:lnTo>
                    <a:pt x="2" y="76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6" y="21"/>
                  </a:lnTo>
                  <a:lnTo>
                    <a:pt x="28" y="18"/>
                  </a:lnTo>
                  <a:lnTo>
                    <a:pt x="30" y="15"/>
                  </a:lnTo>
                  <a:lnTo>
                    <a:pt x="33" y="11"/>
                  </a:lnTo>
                  <a:lnTo>
                    <a:pt x="37" y="8"/>
                  </a:lnTo>
                  <a:lnTo>
                    <a:pt x="42" y="5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0"/>
            <p:cNvSpPr>
              <a:spLocks/>
            </p:cNvSpPr>
            <p:nvPr/>
          </p:nvSpPr>
          <p:spPr bwMode="auto">
            <a:xfrm>
              <a:off x="1370013" y="2114550"/>
              <a:ext cx="155575" cy="19208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62" y="0"/>
                </a:cxn>
                <a:cxn ang="0">
                  <a:pos x="71" y="1"/>
                </a:cxn>
                <a:cxn ang="0">
                  <a:pos x="80" y="5"/>
                </a:cxn>
                <a:cxn ang="0">
                  <a:pos x="87" y="10"/>
                </a:cxn>
                <a:cxn ang="0">
                  <a:pos x="93" y="18"/>
                </a:cxn>
                <a:cxn ang="0">
                  <a:pos x="96" y="26"/>
                </a:cxn>
                <a:cxn ang="0">
                  <a:pos x="98" y="36"/>
                </a:cxn>
                <a:cxn ang="0">
                  <a:pos x="98" y="85"/>
                </a:cxn>
                <a:cxn ang="0">
                  <a:pos x="96" y="94"/>
                </a:cxn>
                <a:cxn ang="0">
                  <a:pos x="93" y="103"/>
                </a:cxn>
                <a:cxn ang="0">
                  <a:pos x="87" y="110"/>
                </a:cxn>
                <a:cxn ang="0">
                  <a:pos x="80" y="116"/>
                </a:cxn>
                <a:cxn ang="0">
                  <a:pos x="71" y="119"/>
                </a:cxn>
                <a:cxn ang="0">
                  <a:pos x="62" y="121"/>
                </a:cxn>
                <a:cxn ang="0">
                  <a:pos x="36" y="121"/>
                </a:cxn>
                <a:cxn ang="0">
                  <a:pos x="26" y="119"/>
                </a:cxn>
                <a:cxn ang="0">
                  <a:pos x="18" y="116"/>
                </a:cxn>
                <a:cxn ang="0">
                  <a:pos x="10" y="110"/>
                </a:cxn>
                <a:cxn ang="0">
                  <a:pos x="5" y="103"/>
                </a:cxn>
                <a:cxn ang="0">
                  <a:pos x="1" y="94"/>
                </a:cxn>
                <a:cxn ang="0">
                  <a:pos x="0" y="85"/>
                </a:cxn>
                <a:cxn ang="0">
                  <a:pos x="0" y="36"/>
                </a:cxn>
                <a:cxn ang="0">
                  <a:pos x="1" y="26"/>
                </a:cxn>
                <a:cxn ang="0">
                  <a:pos x="5" y="18"/>
                </a:cxn>
                <a:cxn ang="0">
                  <a:pos x="10" y="10"/>
                </a:cxn>
                <a:cxn ang="0">
                  <a:pos x="18" y="5"/>
                </a:cxn>
                <a:cxn ang="0">
                  <a:pos x="26" y="1"/>
                </a:cxn>
                <a:cxn ang="0">
                  <a:pos x="36" y="0"/>
                </a:cxn>
              </a:cxnLst>
              <a:rect l="0" t="0" r="r" b="b"/>
              <a:pathLst>
                <a:path w="98" h="121">
                  <a:moveTo>
                    <a:pt x="36" y="0"/>
                  </a:moveTo>
                  <a:lnTo>
                    <a:pt x="62" y="0"/>
                  </a:lnTo>
                  <a:lnTo>
                    <a:pt x="71" y="1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3" y="18"/>
                  </a:lnTo>
                  <a:lnTo>
                    <a:pt x="96" y="26"/>
                  </a:lnTo>
                  <a:lnTo>
                    <a:pt x="98" y="36"/>
                  </a:lnTo>
                  <a:lnTo>
                    <a:pt x="98" y="85"/>
                  </a:lnTo>
                  <a:lnTo>
                    <a:pt x="96" y="94"/>
                  </a:lnTo>
                  <a:lnTo>
                    <a:pt x="93" y="103"/>
                  </a:lnTo>
                  <a:lnTo>
                    <a:pt x="87" y="110"/>
                  </a:lnTo>
                  <a:lnTo>
                    <a:pt x="80" y="116"/>
                  </a:lnTo>
                  <a:lnTo>
                    <a:pt x="71" y="119"/>
                  </a:lnTo>
                  <a:lnTo>
                    <a:pt x="62" y="121"/>
                  </a:lnTo>
                  <a:lnTo>
                    <a:pt x="36" y="121"/>
                  </a:lnTo>
                  <a:lnTo>
                    <a:pt x="26" y="119"/>
                  </a:lnTo>
                  <a:lnTo>
                    <a:pt x="18" y="116"/>
                  </a:lnTo>
                  <a:lnTo>
                    <a:pt x="10" y="110"/>
                  </a:lnTo>
                  <a:lnTo>
                    <a:pt x="5" y="103"/>
                  </a:lnTo>
                  <a:lnTo>
                    <a:pt x="1" y="94"/>
                  </a:lnTo>
                  <a:lnTo>
                    <a:pt x="0" y="85"/>
                  </a:lnTo>
                  <a:lnTo>
                    <a:pt x="0" y="36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1"/>
            <p:cNvSpPr>
              <a:spLocks/>
            </p:cNvSpPr>
            <p:nvPr/>
          </p:nvSpPr>
          <p:spPr bwMode="auto">
            <a:xfrm>
              <a:off x="3595688" y="2114550"/>
              <a:ext cx="155575" cy="19208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62" y="0"/>
                </a:cxn>
                <a:cxn ang="0">
                  <a:pos x="72" y="1"/>
                </a:cxn>
                <a:cxn ang="0">
                  <a:pos x="80" y="5"/>
                </a:cxn>
                <a:cxn ang="0">
                  <a:pos x="87" y="10"/>
                </a:cxn>
                <a:cxn ang="0">
                  <a:pos x="93" y="18"/>
                </a:cxn>
                <a:cxn ang="0">
                  <a:pos x="96" y="26"/>
                </a:cxn>
                <a:cxn ang="0">
                  <a:pos x="98" y="36"/>
                </a:cxn>
                <a:cxn ang="0">
                  <a:pos x="98" y="85"/>
                </a:cxn>
                <a:cxn ang="0">
                  <a:pos x="96" y="94"/>
                </a:cxn>
                <a:cxn ang="0">
                  <a:pos x="93" y="103"/>
                </a:cxn>
                <a:cxn ang="0">
                  <a:pos x="87" y="110"/>
                </a:cxn>
                <a:cxn ang="0">
                  <a:pos x="80" y="116"/>
                </a:cxn>
                <a:cxn ang="0">
                  <a:pos x="72" y="119"/>
                </a:cxn>
                <a:cxn ang="0">
                  <a:pos x="62" y="121"/>
                </a:cxn>
                <a:cxn ang="0">
                  <a:pos x="36" y="121"/>
                </a:cxn>
                <a:cxn ang="0">
                  <a:pos x="26" y="119"/>
                </a:cxn>
                <a:cxn ang="0">
                  <a:pos x="18" y="116"/>
                </a:cxn>
                <a:cxn ang="0">
                  <a:pos x="10" y="110"/>
                </a:cxn>
                <a:cxn ang="0">
                  <a:pos x="5" y="103"/>
                </a:cxn>
                <a:cxn ang="0">
                  <a:pos x="1" y="94"/>
                </a:cxn>
                <a:cxn ang="0">
                  <a:pos x="0" y="85"/>
                </a:cxn>
                <a:cxn ang="0">
                  <a:pos x="0" y="36"/>
                </a:cxn>
                <a:cxn ang="0">
                  <a:pos x="1" y="26"/>
                </a:cxn>
                <a:cxn ang="0">
                  <a:pos x="5" y="18"/>
                </a:cxn>
                <a:cxn ang="0">
                  <a:pos x="10" y="10"/>
                </a:cxn>
                <a:cxn ang="0">
                  <a:pos x="18" y="5"/>
                </a:cxn>
                <a:cxn ang="0">
                  <a:pos x="26" y="1"/>
                </a:cxn>
                <a:cxn ang="0">
                  <a:pos x="36" y="0"/>
                </a:cxn>
              </a:cxnLst>
              <a:rect l="0" t="0" r="r" b="b"/>
              <a:pathLst>
                <a:path w="98" h="121">
                  <a:moveTo>
                    <a:pt x="36" y="0"/>
                  </a:moveTo>
                  <a:lnTo>
                    <a:pt x="62" y="0"/>
                  </a:lnTo>
                  <a:lnTo>
                    <a:pt x="72" y="1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3" y="18"/>
                  </a:lnTo>
                  <a:lnTo>
                    <a:pt x="96" y="26"/>
                  </a:lnTo>
                  <a:lnTo>
                    <a:pt x="98" y="36"/>
                  </a:lnTo>
                  <a:lnTo>
                    <a:pt x="98" y="85"/>
                  </a:lnTo>
                  <a:lnTo>
                    <a:pt x="96" y="94"/>
                  </a:lnTo>
                  <a:lnTo>
                    <a:pt x="93" y="103"/>
                  </a:lnTo>
                  <a:lnTo>
                    <a:pt x="87" y="110"/>
                  </a:lnTo>
                  <a:lnTo>
                    <a:pt x="80" y="116"/>
                  </a:lnTo>
                  <a:lnTo>
                    <a:pt x="72" y="119"/>
                  </a:lnTo>
                  <a:lnTo>
                    <a:pt x="62" y="121"/>
                  </a:lnTo>
                  <a:lnTo>
                    <a:pt x="36" y="121"/>
                  </a:lnTo>
                  <a:lnTo>
                    <a:pt x="26" y="119"/>
                  </a:lnTo>
                  <a:lnTo>
                    <a:pt x="18" y="116"/>
                  </a:lnTo>
                  <a:lnTo>
                    <a:pt x="10" y="110"/>
                  </a:lnTo>
                  <a:lnTo>
                    <a:pt x="5" y="103"/>
                  </a:lnTo>
                  <a:lnTo>
                    <a:pt x="1" y="94"/>
                  </a:lnTo>
                  <a:lnTo>
                    <a:pt x="0" y="85"/>
                  </a:lnTo>
                  <a:lnTo>
                    <a:pt x="0" y="36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1473200" y="2060575"/>
              <a:ext cx="2174875" cy="30003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1334" y="0"/>
                </a:cxn>
                <a:cxn ang="0">
                  <a:pos x="1344" y="1"/>
                </a:cxn>
                <a:cxn ang="0">
                  <a:pos x="1352" y="5"/>
                </a:cxn>
                <a:cxn ang="0">
                  <a:pos x="1359" y="10"/>
                </a:cxn>
                <a:cxn ang="0">
                  <a:pos x="1365" y="18"/>
                </a:cxn>
                <a:cxn ang="0">
                  <a:pos x="1369" y="26"/>
                </a:cxn>
                <a:cxn ang="0">
                  <a:pos x="1370" y="36"/>
                </a:cxn>
                <a:cxn ang="0">
                  <a:pos x="1370" y="153"/>
                </a:cxn>
                <a:cxn ang="0">
                  <a:pos x="1369" y="162"/>
                </a:cxn>
                <a:cxn ang="0">
                  <a:pos x="1365" y="171"/>
                </a:cxn>
                <a:cxn ang="0">
                  <a:pos x="1359" y="178"/>
                </a:cxn>
                <a:cxn ang="0">
                  <a:pos x="1352" y="184"/>
                </a:cxn>
                <a:cxn ang="0">
                  <a:pos x="1344" y="187"/>
                </a:cxn>
                <a:cxn ang="0">
                  <a:pos x="1334" y="189"/>
                </a:cxn>
                <a:cxn ang="0">
                  <a:pos x="36" y="189"/>
                </a:cxn>
                <a:cxn ang="0">
                  <a:pos x="26" y="187"/>
                </a:cxn>
                <a:cxn ang="0">
                  <a:pos x="18" y="184"/>
                </a:cxn>
                <a:cxn ang="0">
                  <a:pos x="10" y="178"/>
                </a:cxn>
                <a:cxn ang="0">
                  <a:pos x="5" y="171"/>
                </a:cxn>
                <a:cxn ang="0">
                  <a:pos x="1" y="162"/>
                </a:cxn>
                <a:cxn ang="0">
                  <a:pos x="0" y="153"/>
                </a:cxn>
                <a:cxn ang="0">
                  <a:pos x="0" y="36"/>
                </a:cxn>
                <a:cxn ang="0">
                  <a:pos x="1" y="26"/>
                </a:cxn>
                <a:cxn ang="0">
                  <a:pos x="5" y="18"/>
                </a:cxn>
                <a:cxn ang="0">
                  <a:pos x="10" y="10"/>
                </a:cxn>
                <a:cxn ang="0">
                  <a:pos x="18" y="5"/>
                </a:cxn>
                <a:cxn ang="0">
                  <a:pos x="26" y="1"/>
                </a:cxn>
                <a:cxn ang="0">
                  <a:pos x="36" y="0"/>
                </a:cxn>
              </a:cxnLst>
              <a:rect l="0" t="0" r="r" b="b"/>
              <a:pathLst>
                <a:path w="1370" h="189">
                  <a:moveTo>
                    <a:pt x="36" y="0"/>
                  </a:moveTo>
                  <a:lnTo>
                    <a:pt x="1334" y="0"/>
                  </a:lnTo>
                  <a:lnTo>
                    <a:pt x="1344" y="1"/>
                  </a:lnTo>
                  <a:lnTo>
                    <a:pt x="1352" y="5"/>
                  </a:lnTo>
                  <a:lnTo>
                    <a:pt x="1359" y="10"/>
                  </a:lnTo>
                  <a:lnTo>
                    <a:pt x="1365" y="18"/>
                  </a:lnTo>
                  <a:lnTo>
                    <a:pt x="1369" y="26"/>
                  </a:lnTo>
                  <a:lnTo>
                    <a:pt x="1370" y="36"/>
                  </a:lnTo>
                  <a:lnTo>
                    <a:pt x="1370" y="153"/>
                  </a:lnTo>
                  <a:lnTo>
                    <a:pt x="1369" y="162"/>
                  </a:lnTo>
                  <a:lnTo>
                    <a:pt x="1365" y="171"/>
                  </a:lnTo>
                  <a:lnTo>
                    <a:pt x="1359" y="178"/>
                  </a:lnTo>
                  <a:lnTo>
                    <a:pt x="1352" y="184"/>
                  </a:lnTo>
                  <a:lnTo>
                    <a:pt x="1344" y="187"/>
                  </a:lnTo>
                  <a:lnTo>
                    <a:pt x="1334" y="189"/>
                  </a:lnTo>
                  <a:lnTo>
                    <a:pt x="36" y="189"/>
                  </a:lnTo>
                  <a:lnTo>
                    <a:pt x="26" y="187"/>
                  </a:lnTo>
                  <a:lnTo>
                    <a:pt x="18" y="184"/>
                  </a:lnTo>
                  <a:lnTo>
                    <a:pt x="10" y="178"/>
                  </a:lnTo>
                  <a:lnTo>
                    <a:pt x="5" y="171"/>
                  </a:lnTo>
                  <a:lnTo>
                    <a:pt x="1" y="162"/>
                  </a:lnTo>
                  <a:lnTo>
                    <a:pt x="0" y="153"/>
                  </a:lnTo>
                  <a:lnTo>
                    <a:pt x="0" y="36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Title 80"/>
          <p:cNvSpPr>
            <a:spLocks noGrp="1"/>
          </p:cNvSpPr>
          <p:nvPr>
            <p:ph type="title"/>
          </p:nvPr>
        </p:nvSpPr>
        <p:spPr>
          <a:xfrm>
            <a:off x="609601" y="978701"/>
            <a:ext cx="10972800" cy="1143000"/>
          </a:xfrm>
        </p:spPr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porquê</a:t>
            </a:r>
            <a:r>
              <a:rPr lang="en-US" dirty="0" smtClean="0"/>
              <a:t> da </a:t>
            </a:r>
            <a:r>
              <a:rPr lang="en-US" dirty="0" err="1" smtClean="0"/>
              <a:t>supervisão</a:t>
            </a:r>
            <a:r>
              <a:rPr lang="en-US" dirty="0" smtClean="0"/>
              <a:t> e </a:t>
            </a:r>
            <a:r>
              <a:rPr lang="en-US" dirty="0" err="1" smtClean="0"/>
              <a:t>regulação</a:t>
            </a:r>
            <a:r>
              <a:rPr lang="en-US" dirty="0" smtClean="0"/>
              <a:t> de </a:t>
            </a:r>
            <a:r>
              <a:rPr lang="en-US" dirty="0" err="1" smtClean="0"/>
              <a:t>atuária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4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976" y="537770"/>
            <a:ext cx="11679088" cy="1143000"/>
          </a:xfrm>
        </p:spPr>
        <p:txBody>
          <a:bodyPr/>
          <a:lstStyle/>
          <a:p>
            <a:r>
              <a:rPr lang="en-IN" sz="3000" dirty="0" smtClean="0"/>
              <a:t>Dos </a:t>
            </a:r>
            <a:r>
              <a:rPr lang="en-IN" sz="3000" dirty="0" err="1" smtClean="0"/>
              <a:t>Impactos</a:t>
            </a:r>
            <a:r>
              <a:rPr lang="en-IN" sz="3000" dirty="0" smtClean="0"/>
              <a:t>: Do </a:t>
            </a:r>
            <a:r>
              <a:rPr lang="en-IN" sz="3000" dirty="0" err="1" smtClean="0"/>
              <a:t>Aporte</a:t>
            </a:r>
            <a:r>
              <a:rPr lang="en-IN" sz="3000" dirty="0" smtClean="0"/>
              <a:t> de Bens, </a:t>
            </a:r>
            <a:r>
              <a:rPr lang="en-IN" sz="3000" dirty="0" err="1" smtClean="0"/>
              <a:t>Direitos</a:t>
            </a:r>
            <a:r>
              <a:rPr lang="en-IN" sz="3000" dirty="0" smtClean="0"/>
              <a:t> e </a:t>
            </a:r>
            <a:r>
              <a:rPr lang="en-IN" sz="3000" dirty="0" err="1" smtClean="0"/>
              <a:t>Demais</a:t>
            </a:r>
            <a:r>
              <a:rPr lang="en-IN" sz="3000" dirty="0" smtClean="0"/>
              <a:t> </a:t>
            </a:r>
            <a:r>
              <a:rPr lang="en-IN" sz="3000" dirty="0" err="1" smtClean="0"/>
              <a:t>Ativos</a:t>
            </a:r>
            <a:r>
              <a:rPr lang="en-IN" sz="3000" dirty="0" smtClean="0"/>
              <a:t> ao RPPS</a:t>
            </a:r>
            <a:endParaRPr lang="en-US" sz="3000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08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801184" y="1822511"/>
            <a:ext cx="5786556" cy="3054289"/>
            <a:chOff x="2799596" y="1974910"/>
            <a:chExt cx="5786556" cy="3054289"/>
          </a:xfrm>
        </p:grpSpPr>
        <p:sp>
          <p:nvSpPr>
            <p:cNvPr id="32" name="Freeform 31"/>
            <p:cNvSpPr/>
            <p:nvPr/>
          </p:nvSpPr>
          <p:spPr>
            <a:xfrm>
              <a:off x="2799596" y="1974910"/>
              <a:ext cx="3290653" cy="3054289"/>
            </a:xfrm>
            <a:custGeom>
              <a:avLst/>
              <a:gdLst>
                <a:gd name="connsiteX0" fmla="*/ 90979 w 8479541"/>
                <a:gd name="connsiteY0" fmla="*/ 385515 h 3430640"/>
                <a:gd name="connsiteX1" fmla="*/ 8389590 w 8479541"/>
                <a:gd name="connsiteY1" fmla="*/ 376889 h 3430640"/>
                <a:gd name="connsiteX2" fmla="*/ 4231658 w 8479541"/>
                <a:gd name="connsiteY2" fmla="*/ 3430640 h 3430640"/>
                <a:gd name="connsiteX3" fmla="*/ 90979 w 8479541"/>
                <a:gd name="connsiteY3" fmla="*/ 385515 h 3430640"/>
                <a:gd name="connsiteX0" fmla="*/ 90979 w 8479541"/>
                <a:gd name="connsiteY0" fmla="*/ 8626 h 3053751"/>
                <a:gd name="connsiteX1" fmla="*/ 8389590 w 8479541"/>
                <a:gd name="connsiteY1" fmla="*/ 0 h 3053751"/>
                <a:gd name="connsiteX2" fmla="*/ 4231658 w 8479541"/>
                <a:gd name="connsiteY2" fmla="*/ 3053751 h 3053751"/>
                <a:gd name="connsiteX3" fmla="*/ 90979 w 8479541"/>
                <a:gd name="connsiteY3" fmla="*/ 8626 h 3053751"/>
                <a:gd name="connsiteX0" fmla="*/ 0 w 8388562"/>
                <a:gd name="connsiteY0" fmla="*/ 8626 h 3053751"/>
                <a:gd name="connsiteX1" fmla="*/ 8298611 w 8388562"/>
                <a:gd name="connsiteY1" fmla="*/ 0 h 3053751"/>
                <a:gd name="connsiteX2" fmla="*/ 4140679 w 8388562"/>
                <a:gd name="connsiteY2" fmla="*/ 3053751 h 3053751"/>
                <a:gd name="connsiteX3" fmla="*/ 0 w 8388562"/>
                <a:gd name="connsiteY3" fmla="*/ 8626 h 3053751"/>
                <a:gd name="connsiteX0" fmla="*/ 0 w 8298611"/>
                <a:gd name="connsiteY0" fmla="*/ 8626 h 3053751"/>
                <a:gd name="connsiteX1" fmla="*/ 8298611 w 8298611"/>
                <a:gd name="connsiteY1" fmla="*/ 0 h 3053751"/>
                <a:gd name="connsiteX2" fmla="*/ 4140679 w 8298611"/>
                <a:gd name="connsiteY2" fmla="*/ 3053751 h 3053751"/>
                <a:gd name="connsiteX3" fmla="*/ 0 w 8298611"/>
                <a:gd name="connsiteY3" fmla="*/ 8626 h 3053751"/>
                <a:gd name="connsiteX0" fmla="*/ 71872 w 4238667"/>
                <a:gd name="connsiteY0" fmla="*/ 227813 h 3272938"/>
                <a:gd name="connsiteX1" fmla="*/ 1710891 w 4238667"/>
                <a:gd name="connsiteY1" fmla="*/ 219187 h 3272938"/>
                <a:gd name="connsiteX2" fmla="*/ 4212551 w 4238667"/>
                <a:gd name="connsiteY2" fmla="*/ 3272938 h 3272938"/>
                <a:gd name="connsiteX3" fmla="*/ 71872 w 4238667"/>
                <a:gd name="connsiteY3" fmla="*/ 227813 h 3272938"/>
                <a:gd name="connsiteX0" fmla="*/ 0 w 4166795"/>
                <a:gd name="connsiteY0" fmla="*/ 8626 h 3053751"/>
                <a:gd name="connsiteX1" fmla="*/ 1639019 w 4166795"/>
                <a:gd name="connsiteY1" fmla="*/ 0 h 3053751"/>
                <a:gd name="connsiteX2" fmla="*/ 4140679 w 4166795"/>
                <a:gd name="connsiteY2" fmla="*/ 3053751 h 3053751"/>
                <a:gd name="connsiteX3" fmla="*/ 0 w 4166795"/>
                <a:gd name="connsiteY3" fmla="*/ 8626 h 3053751"/>
                <a:gd name="connsiteX0" fmla="*/ 0 w 4166795"/>
                <a:gd name="connsiteY0" fmla="*/ 8626 h 3053751"/>
                <a:gd name="connsiteX1" fmla="*/ 1639019 w 4166795"/>
                <a:gd name="connsiteY1" fmla="*/ 0 h 3053751"/>
                <a:gd name="connsiteX2" fmla="*/ 4140679 w 4166795"/>
                <a:gd name="connsiteY2" fmla="*/ 3053751 h 3053751"/>
                <a:gd name="connsiteX3" fmla="*/ 0 w 4166795"/>
                <a:gd name="connsiteY3" fmla="*/ 8626 h 3053751"/>
                <a:gd name="connsiteX0" fmla="*/ 0 w 4140679"/>
                <a:gd name="connsiteY0" fmla="*/ 8626 h 3053751"/>
                <a:gd name="connsiteX1" fmla="*/ 1639019 w 4140679"/>
                <a:gd name="connsiteY1" fmla="*/ 0 h 3053751"/>
                <a:gd name="connsiteX2" fmla="*/ 4140679 w 4140679"/>
                <a:gd name="connsiteY2" fmla="*/ 3053751 h 3053751"/>
                <a:gd name="connsiteX3" fmla="*/ 0 w 4140679"/>
                <a:gd name="connsiteY3" fmla="*/ 8626 h 3053751"/>
                <a:gd name="connsiteX0" fmla="*/ 0 w 5013122"/>
                <a:gd name="connsiteY0" fmla="*/ 17252 h 3053754"/>
                <a:gd name="connsiteX1" fmla="*/ 2458529 w 5013122"/>
                <a:gd name="connsiteY1" fmla="*/ 0 h 3053754"/>
                <a:gd name="connsiteX2" fmla="*/ 4960189 w 5013122"/>
                <a:gd name="connsiteY2" fmla="*/ 3053751 h 3053754"/>
                <a:gd name="connsiteX3" fmla="*/ 0 w 5013122"/>
                <a:gd name="connsiteY3" fmla="*/ 17252 h 3053754"/>
                <a:gd name="connsiteX0" fmla="*/ 0 w 4992869"/>
                <a:gd name="connsiteY0" fmla="*/ 9436 h 3053751"/>
                <a:gd name="connsiteX1" fmla="*/ 2438991 w 4992869"/>
                <a:gd name="connsiteY1" fmla="*/ 0 h 3053751"/>
                <a:gd name="connsiteX2" fmla="*/ 4940651 w 4992869"/>
                <a:gd name="connsiteY2" fmla="*/ 3053751 h 3053751"/>
                <a:gd name="connsiteX3" fmla="*/ 0 w 4992869"/>
                <a:gd name="connsiteY3" fmla="*/ 9436 h 3053751"/>
                <a:gd name="connsiteX0" fmla="*/ 115484 w 5073883"/>
                <a:gd name="connsiteY0" fmla="*/ 220911 h 3265229"/>
                <a:gd name="connsiteX1" fmla="*/ 1706506 w 5073883"/>
                <a:gd name="connsiteY1" fmla="*/ 238828 h 3265229"/>
                <a:gd name="connsiteX2" fmla="*/ 5056135 w 5073883"/>
                <a:gd name="connsiteY2" fmla="*/ 3265226 h 3265229"/>
                <a:gd name="connsiteX3" fmla="*/ 115484 w 5073883"/>
                <a:gd name="connsiteY3" fmla="*/ 220911 h 3265229"/>
                <a:gd name="connsiteX0" fmla="*/ 113798 w 5072615"/>
                <a:gd name="connsiteY0" fmla="*/ 226071 h 3270386"/>
                <a:gd name="connsiteX1" fmla="*/ 1720451 w 5072615"/>
                <a:gd name="connsiteY1" fmla="*/ 228357 h 3270386"/>
                <a:gd name="connsiteX2" fmla="*/ 5054449 w 5072615"/>
                <a:gd name="connsiteY2" fmla="*/ 3270386 h 3270386"/>
                <a:gd name="connsiteX3" fmla="*/ 113798 w 5072615"/>
                <a:gd name="connsiteY3" fmla="*/ 226071 h 3270386"/>
                <a:gd name="connsiteX0" fmla="*/ 0 w 4958817"/>
                <a:gd name="connsiteY0" fmla="*/ 0 h 3044315"/>
                <a:gd name="connsiteX1" fmla="*/ 1606653 w 4958817"/>
                <a:gd name="connsiteY1" fmla="*/ 2286 h 3044315"/>
                <a:gd name="connsiteX2" fmla="*/ 4940651 w 4958817"/>
                <a:gd name="connsiteY2" fmla="*/ 3044315 h 3044315"/>
                <a:gd name="connsiteX3" fmla="*/ 0 w 4958817"/>
                <a:gd name="connsiteY3" fmla="*/ 0 h 3044315"/>
                <a:gd name="connsiteX0" fmla="*/ 0 w 4958817"/>
                <a:gd name="connsiteY0" fmla="*/ 0 h 3044315"/>
                <a:gd name="connsiteX1" fmla="*/ 1606653 w 4958817"/>
                <a:gd name="connsiteY1" fmla="*/ 2286 h 3044315"/>
                <a:gd name="connsiteX2" fmla="*/ 4940651 w 4958817"/>
                <a:gd name="connsiteY2" fmla="*/ 3044315 h 3044315"/>
                <a:gd name="connsiteX3" fmla="*/ 0 w 4958817"/>
                <a:gd name="connsiteY3" fmla="*/ 0 h 3044315"/>
                <a:gd name="connsiteX0" fmla="*/ 0 w 4940651"/>
                <a:gd name="connsiteY0" fmla="*/ 0 h 3044315"/>
                <a:gd name="connsiteX1" fmla="*/ 1606653 w 4940651"/>
                <a:gd name="connsiteY1" fmla="*/ 2286 h 3044315"/>
                <a:gd name="connsiteX2" fmla="*/ 4940651 w 4940651"/>
                <a:gd name="connsiteY2" fmla="*/ 3044315 h 3044315"/>
                <a:gd name="connsiteX3" fmla="*/ 0 w 4940651"/>
                <a:gd name="connsiteY3" fmla="*/ 0 h 3044315"/>
                <a:gd name="connsiteX0" fmla="*/ 0 w 4968643"/>
                <a:gd name="connsiteY0" fmla="*/ 0 h 3056040"/>
                <a:gd name="connsiteX1" fmla="*/ 1614469 w 4968643"/>
                <a:gd name="connsiteY1" fmla="*/ 14009 h 3056040"/>
                <a:gd name="connsiteX2" fmla="*/ 4948467 w 4968643"/>
                <a:gd name="connsiteY2" fmla="*/ 3056038 h 3056040"/>
                <a:gd name="connsiteX3" fmla="*/ 0 w 4968643"/>
                <a:gd name="connsiteY3" fmla="*/ 0 h 3056040"/>
                <a:gd name="connsiteX0" fmla="*/ 114478 w 5082885"/>
                <a:gd name="connsiteY0" fmla="*/ 225781 h 3281819"/>
                <a:gd name="connsiteX1" fmla="*/ 1721132 w 5082885"/>
                <a:gd name="connsiteY1" fmla="*/ 228067 h 3281819"/>
                <a:gd name="connsiteX2" fmla="*/ 5062945 w 5082885"/>
                <a:gd name="connsiteY2" fmla="*/ 3281819 h 3281819"/>
                <a:gd name="connsiteX3" fmla="*/ 114478 w 5082885"/>
                <a:gd name="connsiteY3" fmla="*/ 225781 h 3281819"/>
                <a:gd name="connsiteX0" fmla="*/ 0 w 4968407"/>
                <a:gd name="connsiteY0" fmla="*/ 0 h 3056038"/>
                <a:gd name="connsiteX1" fmla="*/ 1606654 w 4968407"/>
                <a:gd name="connsiteY1" fmla="*/ 2286 h 3056038"/>
                <a:gd name="connsiteX2" fmla="*/ 4948467 w 4968407"/>
                <a:gd name="connsiteY2" fmla="*/ 3056038 h 3056038"/>
                <a:gd name="connsiteX3" fmla="*/ 0 w 4968407"/>
                <a:gd name="connsiteY3" fmla="*/ 0 h 3056038"/>
                <a:gd name="connsiteX0" fmla="*/ 0 w 4968407"/>
                <a:gd name="connsiteY0" fmla="*/ 0 h 3056038"/>
                <a:gd name="connsiteX1" fmla="*/ 1606654 w 4968407"/>
                <a:gd name="connsiteY1" fmla="*/ 2286 h 3056038"/>
                <a:gd name="connsiteX2" fmla="*/ 4948467 w 4968407"/>
                <a:gd name="connsiteY2" fmla="*/ 3056038 h 3056038"/>
                <a:gd name="connsiteX3" fmla="*/ 0 w 4968407"/>
                <a:gd name="connsiteY3" fmla="*/ 0 h 3056038"/>
                <a:gd name="connsiteX0" fmla="*/ 0 w 4948467"/>
                <a:gd name="connsiteY0" fmla="*/ 0 h 3056038"/>
                <a:gd name="connsiteX1" fmla="*/ 1606654 w 4948467"/>
                <a:gd name="connsiteY1" fmla="*/ 2286 h 3056038"/>
                <a:gd name="connsiteX2" fmla="*/ 4948467 w 4948467"/>
                <a:gd name="connsiteY2" fmla="*/ 3056038 h 3056038"/>
                <a:gd name="connsiteX3" fmla="*/ 0 w 4948467"/>
                <a:gd name="connsiteY3" fmla="*/ 0 h 3056038"/>
                <a:gd name="connsiteX0" fmla="*/ 22982 w 5076775"/>
                <a:gd name="connsiteY0" fmla="*/ 214696 h 3270756"/>
                <a:gd name="connsiteX1" fmla="*/ 3260132 w 5076775"/>
                <a:gd name="connsiteY1" fmla="*/ 261050 h 3270756"/>
                <a:gd name="connsiteX2" fmla="*/ 4971449 w 5076775"/>
                <a:gd name="connsiteY2" fmla="*/ 3270734 h 3270756"/>
                <a:gd name="connsiteX3" fmla="*/ 22982 w 5076775"/>
                <a:gd name="connsiteY3" fmla="*/ 214696 h 3270756"/>
                <a:gd name="connsiteX0" fmla="*/ 22377 w 5078052"/>
                <a:gd name="connsiteY0" fmla="*/ 225507 h 3281546"/>
                <a:gd name="connsiteX1" fmla="*/ 3278113 w 5078052"/>
                <a:gd name="connsiteY1" fmla="*/ 238407 h 3281546"/>
                <a:gd name="connsiteX2" fmla="*/ 4970844 w 5078052"/>
                <a:gd name="connsiteY2" fmla="*/ 3281545 h 3281546"/>
                <a:gd name="connsiteX3" fmla="*/ 22377 w 5078052"/>
                <a:gd name="connsiteY3" fmla="*/ 225507 h 3281546"/>
                <a:gd name="connsiteX0" fmla="*/ 57036 w 3381252"/>
                <a:gd name="connsiteY0" fmla="*/ 226473 h 3278794"/>
                <a:gd name="connsiteX1" fmla="*/ 1654958 w 3381252"/>
                <a:gd name="connsiteY1" fmla="*/ 235656 h 3278794"/>
                <a:gd name="connsiteX2" fmla="*/ 3347689 w 3381252"/>
                <a:gd name="connsiteY2" fmla="*/ 3278794 h 3278794"/>
                <a:gd name="connsiteX3" fmla="*/ 57036 w 3381252"/>
                <a:gd name="connsiteY3" fmla="*/ 226473 h 3278794"/>
                <a:gd name="connsiteX0" fmla="*/ 0 w 3324216"/>
                <a:gd name="connsiteY0" fmla="*/ 0 h 3052321"/>
                <a:gd name="connsiteX1" fmla="*/ 1597922 w 3324216"/>
                <a:gd name="connsiteY1" fmla="*/ 9183 h 3052321"/>
                <a:gd name="connsiteX2" fmla="*/ 3290653 w 3324216"/>
                <a:gd name="connsiteY2" fmla="*/ 3052321 h 3052321"/>
                <a:gd name="connsiteX3" fmla="*/ 0 w 3324216"/>
                <a:gd name="connsiteY3" fmla="*/ 0 h 3052321"/>
                <a:gd name="connsiteX0" fmla="*/ 0 w 3324216"/>
                <a:gd name="connsiteY0" fmla="*/ 0 h 3052321"/>
                <a:gd name="connsiteX1" fmla="*/ 1597922 w 3324216"/>
                <a:gd name="connsiteY1" fmla="*/ 9183 h 3052321"/>
                <a:gd name="connsiteX2" fmla="*/ 3290653 w 3324216"/>
                <a:gd name="connsiteY2" fmla="*/ 3052321 h 3052321"/>
                <a:gd name="connsiteX3" fmla="*/ 0 w 3324216"/>
                <a:gd name="connsiteY3" fmla="*/ 0 h 3052321"/>
                <a:gd name="connsiteX0" fmla="*/ 0 w 3290653"/>
                <a:gd name="connsiteY0" fmla="*/ 0 h 3052321"/>
                <a:gd name="connsiteX1" fmla="*/ 1597922 w 3290653"/>
                <a:gd name="connsiteY1" fmla="*/ 9183 h 3052321"/>
                <a:gd name="connsiteX2" fmla="*/ 3290653 w 3290653"/>
                <a:gd name="connsiteY2" fmla="*/ 3052321 h 3052321"/>
                <a:gd name="connsiteX3" fmla="*/ 0 w 3290653"/>
                <a:gd name="connsiteY3" fmla="*/ 0 h 3052321"/>
                <a:gd name="connsiteX0" fmla="*/ 38396 w 3362487"/>
                <a:gd name="connsiteY0" fmla="*/ 226608 h 3278929"/>
                <a:gd name="connsiteX1" fmla="*/ 1636318 w 3362487"/>
                <a:gd name="connsiteY1" fmla="*/ 224640 h 3278929"/>
                <a:gd name="connsiteX2" fmla="*/ 3329049 w 3362487"/>
                <a:gd name="connsiteY2" fmla="*/ 3278929 h 3278929"/>
                <a:gd name="connsiteX3" fmla="*/ 38396 w 3362487"/>
                <a:gd name="connsiteY3" fmla="*/ 226608 h 3278929"/>
                <a:gd name="connsiteX0" fmla="*/ 0 w 3324091"/>
                <a:gd name="connsiteY0" fmla="*/ 1968 h 3054289"/>
                <a:gd name="connsiteX1" fmla="*/ 1597922 w 3324091"/>
                <a:gd name="connsiteY1" fmla="*/ 0 h 3054289"/>
                <a:gd name="connsiteX2" fmla="*/ 3290653 w 3324091"/>
                <a:gd name="connsiteY2" fmla="*/ 3054289 h 3054289"/>
                <a:gd name="connsiteX3" fmla="*/ 0 w 3324091"/>
                <a:gd name="connsiteY3" fmla="*/ 1968 h 3054289"/>
                <a:gd name="connsiteX0" fmla="*/ 0 w 3324091"/>
                <a:gd name="connsiteY0" fmla="*/ 1968 h 3054289"/>
                <a:gd name="connsiteX1" fmla="*/ 1597922 w 3324091"/>
                <a:gd name="connsiteY1" fmla="*/ 0 h 3054289"/>
                <a:gd name="connsiteX2" fmla="*/ 3290653 w 3324091"/>
                <a:gd name="connsiteY2" fmla="*/ 3054289 h 3054289"/>
                <a:gd name="connsiteX3" fmla="*/ 0 w 3324091"/>
                <a:gd name="connsiteY3" fmla="*/ 1968 h 3054289"/>
                <a:gd name="connsiteX0" fmla="*/ 0 w 3290653"/>
                <a:gd name="connsiteY0" fmla="*/ 1968 h 3054289"/>
                <a:gd name="connsiteX1" fmla="*/ 1597922 w 3290653"/>
                <a:gd name="connsiteY1" fmla="*/ 0 h 3054289"/>
                <a:gd name="connsiteX2" fmla="*/ 3290653 w 3290653"/>
                <a:gd name="connsiteY2" fmla="*/ 3054289 h 3054289"/>
                <a:gd name="connsiteX3" fmla="*/ 0 w 3290653"/>
                <a:gd name="connsiteY3" fmla="*/ 1968 h 305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653" h="3054289">
                  <a:moveTo>
                    <a:pt x="0" y="1968"/>
                  </a:moveTo>
                  <a:lnTo>
                    <a:pt x="1597922" y="0"/>
                  </a:lnTo>
                  <a:lnTo>
                    <a:pt x="3290653" y="3054289"/>
                  </a:lnTo>
                  <a:lnTo>
                    <a:pt x="0" y="19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60000"/>
                  </a:schemeClr>
                </a:gs>
                <a:gs pos="49000">
                  <a:schemeClr val="bg1">
                    <a:alpha val="2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5" name="Straight Connector 24"/>
            <p:cNvCxnSpPr>
              <a:stCxn id="8" idx="2"/>
            </p:cNvCxnSpPr>
            <p:nvPr/>
          </p:nvCxnSpPr>
          <p:spPr>
            <a:xfrm flipH="1">
              <a:off x="6094412" y="1981200"/>
              <a:ext cx="2491740" cy="30428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6" idx="2"/>
            </p:cNvCxnSpPr>
            <p:nvPr/>
          </p:nvCxnSpPr>
          <p:spPr>
            <a:xfrm>
              <a:off x="5263832" y="1981200"/>
              <a:ext cx="830580" cy="30428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7" idx="2"/>
            </p:cNvCxnSpPr>
            <p:nvPr/>
          </p:nvCxnSpPr>
          <p:spPr>
            <a:xfrm flipH="1">
              <a:off x="6094412" y="1981200"/>
              <a:ext cx="830580" cy="30428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</a:t>
            </a:r>
          </a:p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43100" y="1828800"/>
            <a:ext cx="415290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1892" y="3012448"/>
            <a:ext cx="360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110000"/>
              </a:lnSpc>
              <a:defRPr sz="1600" ker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b="1" dirty="0" smtClean="0">
                <a:solidFill>
                  <a:schemeClr val="tx1"/>
                </a:solidFill>
              </a:rPr>
              <a:t>Precedido </a:t>
            </a:r>
            <a:r>
              <a:rPr lang="pt-BR" b="1" dirty="0">
                <a:solidFill>
                  <a:schemeClr val="tx1"/>
                </a:solidFill>
              </a:rPr>
              <a:t>de estudo técnico e processo transparente de avaliação e análise de viabilidade econômico-financeira;</a:t>
            </a:r>
          </a:p>
          <a:p>
            <a:r>
              <a:rPr lang="pt-BR" b="1" dirty="0">
                <a:solidFill>
                  <a:schemeClr val="tx1"/>
                </a:solidFill>
              </a:rPr>
              <a:t>II - observar a compatibilidade desses ativos com os prazos e taxas das obrigações presentes e futuras do RPPS;</a:t>
            </a:r>
          </a:p>
          <a:p>
            <a:r>
              <a:rPr lang="pt-BR" b="1" dirty="0">
                <a:solidFill>
                  <a:schemeClr val="tx1"/>
                </a:solidFill>
              </a:rPr>
              <a:t>III - ser aprovado pelo conselho deliberativo do RPPS</a:t>
            </a:r>
            <a:r>
              <a:rPr lang="pt-BR" b="1" dirty="0" smtClean="0">
                <a:solidFill>
                  <a:schemeClr val="tx1"/>
                </a:solidFill>
              </a:rPr>
              <a:t>;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31877" y="2908461"/>
            <a:ext cx="4033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kern="0" dirty="0"/>
              <a:t>IV - serem disponibilizados, pela unidade gestora, aos beneficiários do RPPS o estudo e o processo de avaliação e análise de sua viabilidade econômico-financeira; e</a:t>
            </a:r>
          </a:p>
          <a:p>
            <a:r>
              <a:rPr lang="pt-BR" sz="1600" b="1" kern="0" dirty="0"/>
              <a:t>V - ter sido sua vinculação realizada por meio de lei do ente </a:t>
            </a:r>
            <a:r>
              <a:rPr lang="pt-BR" sz="1600" b="1" kern="0" dirty="0" smtClean="0"/>
              <a:t>federativo</a:t>
            </a:r>
          </a:p>
          <a:p>
            <a:endParaRPr lang="pt-BR" sz="1600" b="1" kern="0" dirty="0"/>
          </a:p>
          <a:p>
            <a:r>
              <a:rPr lang="pt-BR" sz="1600" b="1" kern="0" dirty="0" smtClean="0"/>
              <a:t>Ver Tratamento contábil</a:t>
            </a:r>
            <a:endParaRPr lang="pt-BR" sz="1600" b="1" kern="0" dirty="0"/>
          </a:p>
        </p:txBody>
      </p:sp>
    </p:spTree>
    <p:extLst>
      <p:ext uri="{BB962C8B-B14F-4D97-AF65-F5344CB8AC3E}">
        <p14:creationId xmlns:p14="http://schemas.microsoft.com/office/powerpoint/2010/main" val="5704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 smtClean="0"/>
              <a:t>Dos </a:t>
            </a:r>
            <a:r>
              <a:rPr lang="en-IN" sz="3600" dirty="0" err="1" smtClean="0"/>
              <a:t>Impactos</a:t>
            </a:r>
            <a:r>
              <a:rPr lang="en-IN" sz="3600" dirty="0" smtClean="0"/>
              <a:t>: </a:t>
            </a:r>
            <a:r>
              <a:rPr lang="en-IN" sz="3600" dirty="0" err="1" smtClean="0"/>
              <a:t>Viabilidade</a:t>
            </a:r>
            <a:r>
              <a:rPr lang="en-IN" sz="3600" dirty="0" smtClean="0"/>
              <a:t> Plano de </a:t>
            </a:r>
            <a:r>
              <a:rPr lang="en-IN" sz="3600" dirty="0" err="1" smtClean="0"/>
              <a:t>Custeio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08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461819" y="1824432"/>
            <a:ext cx="1630018" cy="3052369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0018" h="3052369">
                <a:moveTo>
                  <a:pt x="0" y="0"/>
                </a:moveTo>
                <a:lnTo>
                  <a:pt x="1602134" y="162"/>
                </a:lnTo>
                <a:lnTo>
                  <a:pt x="1630018" y="30523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4694" y="2592881"/>
            <a:ext cx="36851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Demonstrativo </a:t>
            </a:r>
            <a:r>
              <a:rPr lang="pt-BR" sz="1600" b="1" kern="0" dirty="0"/>
              <a:t>de Viabilidade  do Plano de Custeio</a:t>
            </a:r>
            <a:endParaRPr lang="en-US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82531" y="3416179"/>
            <a:ext cx="42781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/>
              <a:t>Os conselhos deliberativo e fiscal do RPPS deverão acompanhar as informações do demonstrativo de que trata este artigo, as quais serão, ainda, encaminhadas aos órgãos de controle interno e externo para subsidiar a análise da capacidade orçamentária, financeira e fiscal do ente federativo para cumprimento do plano de custeio do RPPS</a:t>
            </a:r>
            <a:endParaRPr lang="en-US" sz="1600" b="1" dirty="0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160" y="2016030"/>
            <a:ext cx="4122722" cy="27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Dos </a:t>
            </a:r>
            <a:r>
              <a:rPr lang="en-IN" dirty="0" err="1" smtClean="0"/>
              <a:t>impactos</a:t>
            </a:r>
            <a:r>
              <a:rPr lang="en-IN" dirty="0" smtClean="0"/>
              <a:t>: Para </a:t>
            </a:r>
            <a:r>
              <a:rPr lang="en-IN" dirty="0" err="1" smtClean="0"/>
              <a:t>Redução</a:t>
            </a:r>
            <a:r>
              <a:rPr lang="en-IN" dirty="0" smtClean="0"/>
              <a:t> Plano de </a:t>
            </a:r>
            <a:r>
              <a:rPr lang="en-IN" dirty="0" err="1" smtClean="0"/>
              <a:t>Custeio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14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091837" y="1824594"/>
            <a:ext cx="1639930" cy="3052207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35929 w 3305877"/>
              <a:gd name="connsiteY0" fmla="*/ 226059 h 3278428"/>
              <a:gd name="connsiteX1" fmla="*/ 3305877 w 3305877"/>
              <a:gd name="connsiteY1" fmla="*/ 226221 h 3278428"/>
              <a:gd name="connsiteX2" fmla="*/ 1665947 w 3305877"/>
              <a:gd name="connsiteY2" fmla="*/ 3278428 h 3278428"/>
              <a:gd name="connsiteX3" fmla="*/ 35929 w 3305877"/>
              <a:gd name="connsiteY3" fmla="*/ 226059 h 3278428"/>
              <a:gd name="connsiteX0" fmla="*/ 213274 w 1834726"/>
              <a:gd name="connsiteY0" fmla="*/ 232935 h 3259551"/>
              <a:gd name="connsiteX1" fmla="*/ 1834726 w 1834726"/>
              <a:gd name="connsiteY1" fmla="*/ 207339 h 3259551"/>
              <a:gd name="connsiteX2" fmla="*/ 194796 w 1834726"/>
              <a:gd name="connsiteY2" fmla="*/ 3259546 h 3259551"/>
              <a:gd name="connsiteX3" fmla="*/ 213274 w 1834726"/>
              <a:gd name="connsiteY3" fmla="*/ 232935 h 3259551"/>
              <a:gd name="connsiteX0" fmla="*/ 18478 w 1639930"/>
              <a:gd name="connsiteY0" fmla="*/ 232935 h 3259546"/>
              <a:gd name="connsiteX1" fmla="*/ 1639930 w 1639930"/>
              <a:gd name="connsiteY1" fmla="*/ 207339 h 3259546"/>
              <a:gd name="connsiteX2" fmla="*/ 0 w 1639930"/>
              <a:gd name="connsiteY2" fmla="*/ 3259546 h 3259546"/>
              <a:gd name="connsiteX3" fmla="*/ 18478 w 1639930"/>
              <a:gd name="connsiteY3" fmla="*/ 232935 h 3259546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50058 w 1751971"/>
              <a:gd name="connsiteY0" fmla="*/ 2150 h 3052207"/>
              <a:gd name="connsiteX1" fmla="*/ 1751971 w 1751971"/>
              <a:gd name="connsiteY1" fmla="*/ 0 h 3052207"/>
              <a:gd name="connsiteX2" fmla="*/ 112041 w 1751971"/>
              <a:gd name="connsiteY2" fmla="*/ 3052207 h 3052207"/>
              <a:gd name="connsiteX3" fmla="*/ 150058 w 1751971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9930" h="3052207">
                <a:moveTo>
                  <a:pt x="38017" y="2150"/>
                </a:moveTo>
                <a:lnTo>
                  <a:pt x="1639930" y="0"/>
                </a:lnTo>
                <a:lnTo>
                  <a:pt x="0" y="3052207"/>
                </a:lnTo>
                <a:lnTo>
                  <a:pt x="38017" y="215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Connector 24"/>
          <p:cNvCxnSpPr>
            <a:stCxn id="8" idx="2"/>
          </p:cNvCxnSpPr>
          <p:nvPr/>
        </p:nvCxnSpPr>
        <p:spPr>
          <a:xfrm flipH="1">
            <a:off x="609600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7864" y="2119880"/>
            <a:ext cx="3607936" cy="359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pt-BR" sz="1600" b="1" kern="0" dirty="0"/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Atestar, </a:t>
            </a:r>
            <a:r>
              <a:rPr lang="pt-BR" sz="1600" b="1" kern="0" dirty="0"/>
              <a:t>por fluxo atuarial, que as receitas mensais projetadas relativas às contribuições normais e suplementares serão superiores aos valores das despesas com benefícios nos períodos em que houver redução das alíquotas ou aportes;</a:t>
            </a:r>
          </a:p>
          <a:p>
            <a:pPr>
              <a:lnSpc>
                <a:spcPct val="110000"/>
              </a:lnSpc>
            </a:pPr>
            <a:endParaRPr lang="pt-BR" sz="1600" b="1" kern="0" dirty="0" smtClean="0"/>
          </a:p>
          <a:p>
            <a:pPr>
              <a:lnSpc>
                <a:spcPct val="110000"/>
              </a:lnSpc>
            </a:pPr>
            <a:r>
              <a:rPr lang="pt-BR" sz="1600" b="1" kern="0" dirty="0" smtClean="0"/>
              <a:t>O </a:t>
            </a:r>
            <a:r>
              <a:rPr lang="pt-BR" sz="1600" b="1" kern="0" dirty="0"/>
              <a:t>total das aplicações </a:t>
            </a:r>
            <a:r>
              <a:rPr lang="pt-BR" sz="1600" b="1" kern="0" dirty="0" smtClean="0"/>
              <a:t>for </a:t>
            </a:r>
            <a:r>
              <a:rPr lang="pt-BR" sz="1600" b="1" kern="0" dirty="0"/>
              <a:t>superior às provisões matemáticas dos benefícios concedidos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93534" y="3324600"/>
            <a:ext cx="313724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Se método alterado há menos de 5 anos somente com análise prévia da SPREV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787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175" y="6103873"/>
            <a:ext cx="12188825" cy="7707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 ente </a:t>
            </a:r>
            <a:r>
              <a:rPr lang="pt-BR" b="1" dirty="0" smtClean="0">
                <a:solidFill>
                  <a:schemeClr val="tx1"/>
                </a:solidFill>
              </a:rPr>
              <a:t>e </a:t>
            </a:r>
            <a:r>
              <a:rPr lang="pt-BR" b="1" dirty="0">
                <a:solidFill>
                  <a:schemeClr val="tx1"/>
                </a:solidFill>
              </a:rPr>
              <a:t>a </a:t>
            </a:r>
            <a:r>
              <a:rPr lang="pt-BR" b="1" dirty="0" smtClean="0">
                <a:solidFill>
                  <a:schemeClr val="tx1"/>
                </a:solidFill>
              </a:rPr>
              <a:t>UG do </a:t>
            </a:r>
            <a:r>
              <a:rPr lang="pt-BR" b="1" dirty="0">
                <a:solidFill>
                  <a:schemeClr val="tx1"/>
                </a:solidFill>
              </a:rPr>
              <a:t>RPPS poderão realizar auditorias atuariais periódicas, por </a:t>
            </a:r>
            <a:r>
              <a:rPr lang="pt-BR" b="1" dirty="0" smtClean="0">
                <a:solidFill>
                  <a:schemeClr val="tx1"/>
                </a:solidFill>
              </a:rPr>
              <a:t>atuário, </a:t>
            </a:r>
            <a:r>
              <a:rPr lang="pt-BR" b="1" dirty="0">
                <a:solidFill>
                  <a:schemeClr val="tx1"/>
                </a:solidFill>
              </a:rPr>
              <a:t>para verificar e avaliar a coerência e a consistência das avaliações atuariais, atendidas as disposições legais e as determinações dos conselhos deliberativo ou </a:t>
            </a:r>
            <a:r>
              <a:rPr lang="pt-BR" b="1" dirty="0" smtClean="0">
                <a:solidFill>
                  <a:schemeClr val="tx1"/>
                </a:solidFill>
              </a:rPr>
              <a:t>fiscal</a:t>
            </a:r>
            <a:endParaRPr lang="en-IN" b="1" dirty="0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48" name="Rectangle 47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48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49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chemeClr val="bg2">
              <a:lumMod val="25000"/>
            </a:schemeClr>
          </a:solidFill>
        </p:grpSpPr>
        <p:sp>
          <p:nvSpPr>
            <p:cNvPr id="52" name="Rectangle 51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Oval 52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4" name="Oval 53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 smtClean="0"/>
              <a:t>Dos </a:t>
            </a:r>
            <a:r>
              <a:rPr lang="en-IN" sz="4000" dirty="0" err="1" smtClean="0"/>
              <a:t>impactos</a:t>
            </a:r>
            <a:r>
              <a:rPr lang="en-IN" sz="4000" dirty="0" smtClean="0"/>
              <a:t>: Da Gestão Atuarial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09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10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12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13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14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091838" y="1825308"/>
            <a:ext cx="4958196" cy="3051492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  <a:gd name="connsiteX0" fmla="*/ 22982 w 5076775"/>
              <a:gd name="connsiteY0" fmla="*/ 214696 h 3270756"/>
              <a:gd name="connsiteX1" fmla="*/ 3260132 w 5076775"/>
              <a:gd name="connsiteY1" fmla="*/ 261050 h 3270756"/>
              <a:gd name="connsiteX2" fmla="*/ 4971449 w 5076775"/>
              <a:gd name="connsiteY2" fmla="*/ 3270734 h 3270756"/>
              <a:gd name="connsiteX3" fmla="*/ 22982 w 5076775"/>
              <a:gd name="connsiteY3" fmla="*/ 214696 h 3270756"/>
              <a:gd name="connsiteX0" fmla="*/ 22377 w 5078052"/>
              <a:gd name="connsiteY0" fmla="*/ 225507 h 3281546"/>
              <a:gd name="connsiteX1" fmla="*/ 3278113 w 5078052"/>
              <a:gd name="connsiteY1" fmla="*/ 238407 h 3281546"/>
              <a:gd name="connsiteX2" fmla="*/ 4970844 w 5078052"/>
              <a:gd name="connsiteY2" fmla="*/ 3281545 h 3281546"/>
              <a:gd name="connsiteX3" fmla="*/ 22377 w 5078052"/>
              <a:gd name="connsiteY3" fmla="*/ 225507 h 3281546"/>
              <a:gd name="connsiteX0" fmla="*/ 57036 w 3381252"/>
              <a:gd name="connsiteY0" fmla="*/ 226473 h 3278794"/>
              <a:gd name="connsiteX1" fmla="*/ 1654958 w 3381252"/>
              <a:gd name="connsiteY1" fmla="*/ 235656 h 3278794"/>
              <a:gd name="connsiteX2" fmla="*/ 3347689 w 3381252"/>
              <a:gd name="connsiteY2" fmla="*/ 3278794 h 3278794"/>
              <a:gd name="connsiteX3" fmla="*/ 57036 w 3381252"/>
              <a:gd name="connsiteY3" fmla="*/ 226473 h 3278794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324216"/>
              <a:gd name="connsiteY0" fmla="*/ 0 h 3052321"/>
              <a:gd name="connsiteX1" fmla="*/ 1597922 w 3324216"/>
              <a:gd name="connsiteY1" fmla="*/ 9183 h 3052321"/>
              <a:gd name="connsiteX2" fmla="*/ 3290653 w 3324216"/>
              <a:gd name="connsiteY2" fmla="*/ 3052321 h 3052321"/>
              <a:gd name="connsiteX3" fmla="*/ 0 w 3324216"/>
              <a:gd name="connsiteY3" fmla="*/ 0 h 3052321"/>
              <a:gd name="connsiteX0" fmla="*/ 0 w 3290653"/>
              <a:gd name="connsiteY0" fmla="*/ 0 h 3052321"/>
              <a:gd name="connsiteX1" fmla="*/ 1597922 w 3290653"/>
              <a:gd name="connsiteY1" fmla="*/ 9183 h 3052321"/>
              <a:gd name="connsiteX2" fmla="*/ 3290653 w 3290653"/>
              <a:gd name="connsiteY2" fmla="*/ 3052321 h 3052321"/>
              <a:gd name="connsiteX3" fmla="*/ 0 w 3290653"/>
              <a:gd name="connsiteY3" fmla="*/ 0 h 3052321"/>
              <a:gd name="connsiteX0" fmla="*/ 38396 w 3362487"/>
              <a:gd name="connsiteY0" fmla="*/ 226608 h 3278929"/>
              <a:gd name="connsiteX1" fmla="*/ 1636318 w 3362487"/>
              <a:gd name="connsiteY1" fmla="*/ 224640 h 3278929"/>
              <a:gd name="connsiteX2" fmla="*/ 3329049 w 3362487"/>
              <a:gd name="connsiteY2" fmla="*/ 3278929 h 3278929"/>
              <a:gd name="connsiteX3" fmla="*/ 38396 w 3362487"/>
              <a:gd name="connsiteY3" fmla="*/ 226608 h 327892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324091"/>
              <a:gd name="connsiteY0" fmla="*/ 1968 h 3054289"/>
              <a:gd name="connsiteX1" fmla="*/ 1597922 w 3324091"/>
              <a:gd name="connsiteY1" fmla="*/ 0 h 3054289"/>
              <a:gd name="connsiteX2" fmla="*/ 3290653 w 3324091"/>
              <a:gd name="connsiteY2" fmla="*/ 3054289 h 3054289"/>
              <a:gd name="connsiteX3" fmla="*/ 0 w 3324091"/>
              <a:gd name="connsiteY3" fmla="*/ 1968 h 3054289"/>
              <a:gd name="connsiteX0" fmla="*/ 0 w 3290653"/>
              <a:gd name="connsiteY0" fmla="*/ 1968 h 3054289"/>
              <a:gd name="connsiteX1" fmla="*/ 1597922 w 3290653"/>
              <a:gd name="connsiteY1" fmla="*/ 0 h 3054289"/>
              <a:gd name="connsiteX2" fmla="*/ 3290653 w 3290653"/>
              <a:gd name="connsiteY2" fmla="*/ 3054289 h 3054289"/>
              <a:gd name="connsiteX3" fmla="*/ 0 w 3290653"/>
              <a:gd name="connsiteY3" fmla="*/ 1968 h 3054289"/>
              <a:gd name="connsiteX0" fmla="*/ 9 w 3526246"/>
              <a:gd name="connsiteY0" fmla="*/ 223894 h 3276215"/>
              <a:gd name="connsiteX1" fmla="*/ 3258565 w 3526246"/>
              <a:gd name="connsiteY1" fmla="*/ 232436 h 3276215"/>
              <a:gd name="connsiteX2" fmla="*/ 3290662 w 3526246"/>
              <a:gd name="connsiteY2" fmla="*/ 3276215 h 3276215"/>
              <a:gd name="connsiteX3" fmla="*/ 9 w 3526246"/>
              <a:gd name="connsiteY3" fmla="*/ 223894 h 3276215"/>
              <a:gd name="connsiteX0" fmla="*/ 42 w 1742784"/>
              <a:gd name="connsiteY0" fmla="*/ 229397 h 3260698"/>
              <a:gd name="connsiteX1" fmla="*/ 1597963 w 1742784"/>
              <a:gd name="connsiteY1" fmla="*/ 216918 h 3260698"/>
              <a:gd name="connsiteX2" fmla="*/ 1630060 w 1742784"/>
              <a:gd name="connsiteY2" fmla="*/ 3260697 h 3260698"/>
              <a:gd name="connsiteX3" fmla="*/ 42 w 1742784"/>
              <a:gd name="connsiteY3" fmla="*/ 229397 h 3260698"/>
              <a:gd name="connsiteX0" fmla="*/ 0 w 1742742"/>
              <a:gd name="connsiteY0" fmla="*/ 12479 h 3043780"/>
              <a:gd name="connsiteX1" fmla="*/ 1597921 w 1742742"/>
              <a:gd name="connsiteY1" fmla="*/ 0 h 3043780"/>
              <a:gd name="connsiteX2" fmla="*/ 1630018 w 1742742"/>
              <a:gd name="connsiteY2" fmla="*/ 3043779 h 3043780"/>
              <a:gd name="connsiteX3" fmla="*/ 0 w 1742742"/>
              <a:gd name="connsiteY3" fmla="*/ 12479 h 3043780"/>
              <a:gd name="connsiteX0" fmla="*/ 0 w 1742742"/>
              <a:gd name="connsiteY0" fmla="*/ 0 h 3052369"/>
              <a:gd name="connsiteX1" fmla="*/ 1597921 w 1742742"/>
              <a:gd name="connsiteY1" fmla="*/ 8590 h 3052369"/>
              <a:gd name="connsiteX2" fmla="*/ 1630018 w 1742742"/>
              <a:gd name="connsiteY2" fmla="*/ 3052369 h 3052369"/>
              <a:gd name="connsiteX3" fmla="*/ 0 w 1742742"/>
              <a:gd name="connsiteY3" fmla="*/ 0 h 3052369"/>
              <a:gd name="connsiteX0" fmla="*/ 0 w 1630018"/>
              <a:gd name="connsiteY0" fmla="*/ 0 h 3052369"/>
              <a:gd name="connsiteX1" fmla="*/ 1597921 w 1630018"/>
              <a:gd name="connsiteY1" fmla="*/ 8590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7 w 1745836"/>
              <a:gd name="connsiteY0" fmla="*/ 229362 h 3281732"/>
              <a:gd name="connsiteX1" fmla="*/ 1610569 w 1745836"/>
              <a:gd name="connsiteY1" fmla="*/ 216883 h 3281732"/>
              <a:gd name="connsiteX2" fmla="*/ 1630025 w 1745836"/>
              <a:gd name="connsiteY2" fmla="*/ 3281731 h 3281732"/>
              <a:gd name="connsiteX3" fmla="*/ 7 w 1745836"/>
              <a:gd name="connsiteY3" fmla="*/ 229362 h 3281732"/>
              <a:gd name="connsiteX0" fmla="*/ 7 w 1630025"/>
              <a:gd name="connsiteY0" fmla="*/ 229362 h 3281732"/>
              <a:gd name="connsiteX1" fmla="*/ 1610569 w 1630025"/>
              <a:gd name="connsiteY1" fmla="*/ 216883 h 3281732"/>
              <a:gd name="connsiteX2" fmla="*/ 1630025 w 1630025"/>
              <a:gd name="connsiteY2" fmla="*/ 3281731 h 3281732"/>
              <a:gd name="connsiteX3" fmla="*/ 7 w 1630025"/>
              <a:gd name="connsiteY3" fmla="*/ 229362 h 3281732"/>
              <a:gd name="connsiteX0" fmla="*/ 7 w 1630025"/>
              <a:gd name="connsiteY0" fmla="*/ 229362 h 3281731"/>
              <a:gd name="connsiteX1" fmla="*/ 1610569 w 1630025"/>
              <a:gd name="connsiteY1" fmla="*/ 216883 h 3281731"/>
              <a:gd name="connsiteX2" fmla="*/ 1630025 w 1630025"/>
              <a:gd name="connsiteY2" fmla="*/ 3281731 h 3281731"/>
              <a:gd name="connsiteX3" fmla="*/ 7 w 1630025"/>
              <a:gd name="connsiteY3" fmla="*/ 229362 h 3281731"/>
              <a:gd name="connsiteX0" fmla="*/ 0 w 1630018"/>
              <a:gd name="connsiteY0" fmla="*/ 12479 h 3064848"/>
              <a:gd name="connsiteX1" fmla="*/ 1610562 w 1630018"/>
              <a:gd name="connsiteY1" fmla="*/ 0 h 3064848"/>
              <a:gd name="connsiteX2" fmla="*/ 1630018 w 1630018"/>
              <a:gd name="connsiteY2" fmla="*/ 3064848 h 3064848"/>
              <a:gd name="connsiteX3" fmla="*/ 0 w 1630018"/>
              <a:gd name="connsiteY3" fmla="*/ 12479 h 3064848"/>
              <a:gd name="connsiteX0" fmla="*/ 15 w 1743776"/>
              <a:gd name="connsiteY0" fmla="*/ 226059 h 3278428"/>
              <a:gd name="connsiteX1" fmla="*/ 1602149 w 1743776"/>
              <a:gd name="connsiteY1" fmla="*/ 226221 h 3278428"/>
              <a:gd name="connsiteX2" fmla="*/ 1630033 w 1743776"/>
              <a:gd name="connsiteY2" fmla="*/ 3278428 h 3278428"/>
              <a:gd name="connsiteX3" fmla="*/ 15 w 1743776"/>
              <a:gd name="connsiteY3" fmla="*/ 226059 h 3278428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743761"/>
              <a:gd name="connsiteY0" fmla="*/ 0 h 3052369"/>
              <a:gd name="connsiteX1" fmla="*/ 1602134 w 1743761"/>
              <a:gd name="connsiteY1" fmla="*/ 162 h 3052369"/>
              <a:gd name="connsiteX2" fmla="*/ 1630018 w 1743761"/>
              <a:gd name="connsiteY2" fmla="*/ 3052369 h 3052369"/>
              <a:gd name="connsiteX3" fmla="*/ 0 w 1743761"/>
              <a:gd name="connsiteY3" fmla="*/ 0 h 3052369"/>
              <a:gd name="connsiteX0" fmla="*/ 0 w 1630018"/>
              <a:gd name="connsiteY0" fmla="*/ 0 h 3052369"/>
              <a:gd name="connsiteX1" fmla="*/ 1602134 w 1630018"/>
              <a:gd name="connsiteY1" fmla="*/ 162 h 3052369"/>
              <a:gd name="connsiteX2" fmla="*/ 1630018 w 1630018"/>
              <a:gd name="connsiteY2" fmla="*/ 3052369 h 3052369"/>
              <a:gd name="connsiteX3" fmla="*/ 0 w 1630018"/>
              <a:gd name="connsiteY3" fmla="*/ 0 h 3052369"/>
              <a:gd name="connsiteX0" fmla="*/ 35929 w 3305877"/>
              <a:gd name="connsiteY0" fmla="*/ 226059 h 3278428"/>
              <a:gd name="connsiteX1" fmla="*/ 3305877 w 3305877"/>
              <a:gd name="connsiteY1" fmla="*/ 226221 h 3278428"/>
              <a:gd name="connsiteX2" fmla="*/ 1665947 w 3305877"/>
              <a:gd name="connsiteY2" fmla="*/ 3278428 h 3278428"/>
              <a:gd name="connsiteX3" fmla="*/ 35929 w 3305877"/>
              <a:gd name="connsiteY3" fmla="*/ 226059 h 3278428"/>
              <a:gd name="connsiteX0" fmla="*/ 213274 w 1834726"/>
              <a:gd name="connsiteY0" fmla="*/ 232935 h 3259551"/>
              <a:gd name="connsiteX1" fmla="*/ 1834726 w 1834726"/>
              <a:gd name="connsiteY1" fmla="*/ 207339 h 3259551"/>
              <a:gd name="connsiteX2" fmla="*/ 194796 w 1834726"/>
              <a:gd name="connsiteY2" fmla="*/ 3259546 h 3259551"/>
              <a:gd name="connsiteX3" fmla="*/ 213274 w 1834726"/>
              <a:gd name="connsiteY3" fmla="*/ 232935 h 3259551"/>
              <a:gd name="connsiteX0" fmla="*/ 18478 w 1639930"/>
              <a:gd name="connsiteY0" fmla="*/ 232935 h 3259546"/>
              <a:gd name="connsiteX1" fmla="*/ 1639930 w 1639930"/>
              <a:gd name="connsiteY1" fmla="*/ 207339 h 3259546"/>
              <a:gd name="connsiteX2" fmla="*/ 0 w 1639930"/>
              <a:gd name="connsiteY2" fmla="*/ 3259546 h 3259546"/>
              <a:gd name="connsiteX3" fmla="*/ 18478 w 1639930"/>
              <a:gd name="connsiteY3" fmla="*/ 232935 h 3259546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8478 w 1639930"/>
              <a:gd name="connsiteY0" fmla="*/ 25596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18478 w 1639930"/>
              <a:gd name="connsiteY3" fmla="*/ 25596 h 3052207"/>
              <a:gd name="connsiteX0" fmla="*/ 150058 w 1751971"/>
              <a:gd name="connsiteY0" fmla="*/ 2150 h 3052207"/>
              <a:gd name="connsiteX1" fmla="*/ 1751971 w 1751971"/>
              <a:gd name="connsiteY1" fmla="*/ 0 h 3052207"/>
              <a:gd name="connsiteX2" fmla="*/ 112041 w 1751971"/>
              <a:gd name="connsiteY2" fmla="*/ 3052207 h 3052207"/>
              <a:gd name="connsiteX3" fmla="*/ 150058 w 1751971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38017 w 1639930"/>
              <a:gd name="connsiteY0" fmla="*/ 2150 h 3052207"/>
              <a:gd name="connsiteX1" fmla="*/ 1639930 w 1639930"/>
              <a:gd name="connsiteY1" fmla="*/ 0 h 3052207"/>
              <a:gd name="connsiteX2" fmla="*/ 0 w 1639930"/>
              <a:gd name="connsiteY2" fmla="*/ 3052207 h 3052207"/>
              <a:gd name="connsiteX3" fmla="*/ 38017 w 1639930"/>
              <a:gd name="connsiteY3" fmla="*/ 2150 h 3052207"/>
              <a:gd name="connsiteX0" fmla="*/ 425795 w 3657725"/>
              <a:gd name="connsiteY0" fmla="*/ 223920 h 3273977"/>
              <a:gd name="connsiteX1" fmla="*/ 3657725 w 3657725"/>
              <a:gd name="connsiteY1" fmla="*/ 231709 h 3273977"/>
              <a:gd name="connsiteX2" fmla="*/ 387778 w 3657725"/>
              <a:gd name="connsiteY2" fmla="*/ 3273977 h 3273977"/>
              <a:gd name="connsiteX3" fmla="*/ 425795 w 3657725"/>
              <a:gd name="connsiteY3" fmla="*/ 223920 h 3273977"/>
              <a:gd name="connsiteX0" fmla="*/ 1711120 w 3303093"/>
              <a:gd name="connsiteY0" fmla="*/ 229123 h 3259303"/>
              <a:gd name="connsiteX1" fmla="*/ 3303093 w 3303093"/>
              <a:gd name="connsiteY1" fmla="*/ 217034 h 3259303"/>
              <a:gd name="connsiteX2" fmla="*/ 33146 w 3303093"/>
              <a:gd name="connsiteY2" fmla="*/ 3259302 h 3259303"/>
              <a:gd name="connsiteX3" fmla="*/ 1711120 w 3303093"/>
              <a:gd name="connsiteY3" fmla="*/ 229123 h 3259303"/>
              <a:gd name="connsiteX0" fmla="*/ 1711120 w 3303093"/>
              <a:gd name="connsiteY0" fmla="*/ 12089 h 3042269"/>
              <a:gd name="connsiteX1" fmla="*/ 3303093 w 3303093"/>
              <a:gd name="connsiteY1" fmla="*/ 0 h 3042269"/>
              <a:gd name="connsiteX2" fmla="*/ 33146 w 3303093"/>
              <a:gd name="connsiteY2" fmla="*/ 3042268 h 3042269"/>
              <a:gd name="connsiteX3" fmla="*/ 1711120 w 3303093"/>
              <a:gd name="connsiteY3" fmla="*/ 12089 h 3042269"/>
              <a:gd name="connsiteX0" fmla="*/ 1677974 w 3269947"/>
              <a:gd name="connsiteY0" fmla="*/ 12089 h 3042268"/>
              <a:gd name="connsiteX1" fmla="*/ 3269947 w 3269947"/>
              <a:gd name="connsiteY1" fmla="*/ 0 h 3042268"/>
              <a:gd name="connsiteX2" fmla="*/ 0 w 3269947"/>
              <a:gd name="connsiteY2" fmla="*/ 3042268 h 3042268"/>
              <a:gd name="connsiteX3" fmla="*/ 1677974 w 3269947"/>
              <a:gd name="connsiteY3" fmla="*/ 12089 h 3042268"/>
              <a:gd name="connsiteX0" fmla="*/ 1677974 w 3269947"/>
              <a:gd name="connsiteY0" fmla="*/ 12089 h 3042268"/>
              <a:gd name="connsiteX1" fmla="*/ 3269947 w 3269947"/>
              <a:gd name="connsiteY1" fmla="*/ 0 h 3042268"/>
              <a:gd name="connsiteX2" fmla="*/ 0 w 3269947"/>
              <a:gd name="connsiteY2" fmla="*/ 3042268 h 3042268"/>
              <a:gd name="connsiteX3" fmla="*/ 1677974 w 3269947"/>
              <a:gd name="connsiteY3" fmla="*/ 12089 h 3042268"/>
              <a:gd name="connsiteX0" fmla="*/ 1728281 w 3302499"/>
              <a:gd name="connsiteY0" fmla="*/ 0 h 3047934"/>
              <a:gd name="connsiteX1" fmla="*/ 3302499 w 3302499"/>
              <a:gd name="connsiteY1" fmla="*/ 5666 h 3047934"/>
              <a:gd name="connsiteX2" fmla="*/ 32552 w 3302499"/>
              <a:gd name="connsiteY2" fmla="*/ 3047934 h 3047934"/>
              <a:gd name="connsiteX3" fmla="*/ 1728281 w 3302499"/>
              <a:gd name="connsiteY3" fmla="*/ 0 h 3047934"/>
              <a:gd name="connsiteX0" fmla="*/ 1728685 w 3323617"/>
              <a:gd name="connsiteY0" fmla="*/ 224309 h 3272243"/>
              <a:gd name="connsiteX1" fmla="*/ 3323617 w 3323617"/>
              <a:gd name="connsiteY1" fmla="*/ 229975 h 3272243"/>
              <a:gd name="connsiteX2" fmla="*/ 32956 w 3323617"/>
              <a:gd name="connsiteY2" fmla="*/ 3272243 h 3272243"/>
              <a:gd name="connsiteX3" fmla="*/ 1728685 w 3323617"/>
              <a:gd name="connsiteY3" fmla="*/ 224309 h 3272243"/>
              <a:gd name="connsiteX0" fmla="*/ 1728800 w 3326691"/>
              <a:gd name="connsiteY0" fmla="*/ 227269 h 3275203"/>
              <a:gd name="connsiteX1" fmla="*/ 3326691 w 3326691"/>
              <a:gd name="connsiteY1" fmla="*/ 224057 h 3275203"/>
              <a:gd name="connsiteX2" fmla="*/ 33071 w 3326691"/>
              <a:gd name="connsiteY2" fmla="*/ 3275203 h 3275203"/>
              <a:gd name="connsiteX3" fmla="*/ 1728800 w 3326691"/>
              <a:gd name="connsiteY3" fmla="*/ 227269 h 3275203"/>
              <a:gd name="connsiteX0" fmla="*/ 1728800 w 3326691"/>
              <a:gd name="connsiteY0" fmla="*/ 3212 h 3051146"/>
              <a:gd name="connsiteX1" fmla="*/ 3326691 w 3326691"/>
              <a:gd name="connsiteY1" fmla="*/ 0 h 3051146"/>
              <a:gd name="connsiteX2" fmla="*/ 33071 w 3326691"/>
              <a:gd name="connsiteY2" fmla="*/ 3051146 h 3051146"/>
              <a:gd name="connsiteX3" fmla="*/ 1728800 w 3326691"/>
              <a:gd name="connsiteY3" fmla="*/ 3212 h 3051146"/>
              <a:gd name="connsiteX0" fmla="*/ 1695729 w 3293620"/>
              <a:gd name="connsiteY0" fmla="*/ 3212 h 3051146"/>
              <a:gd name="connsiteX1" fmla="*/ 3293620 w 3293620"/>
              <a:gd name="connsiteY1" fmla="*/ 0 h 3051146"/>
              <a:gd name="connsiteX2" fmla="*/ 0 w 3293620"/>
              <a:gd name="connsiteY2" fmla="*/ 3051146 h 3051146"/>
              <a:gd name="connsiteX3" fmla="*/ 1695729 w 3293620"/>
              <a:gd name="connsiteY3" fmla="*/ 3212 h 3051146"/>
              <a:gd name="connsiteX0" fmla="*/ 1728800 w 3326691"/>
              <a:gd name="connsiteY0" fmla="*/ 225642 h 3273576"/>
              <a:gd name="connsiteX1" fmla="*/ 3326691 w 3326691"/>
              <a:gd name="connsiteY1" fmla="*/ 226147 h 3273576"/>
              <a:gd name="connsiteX2" fmla="*/ 33071 w 3326691"/>
              <a:gd name="connsiteY2" fmla="*/ 3273576 h 3273576"/>
              <a:gd name="connsiteX3" fmla="*/ 1728800 w 3326691"/>
              <a:gd name="connsiteY3" fmla="*/ 225642 h 3273576"/>
              <a:gd name="connsiteX0" fmla="*/ 1728800 w 3326691"/>
              <a:gd name="connsiteY0" fmla="*/ 0 h 3047934"/>
              <a:gd name="connsiteX1" fmla="*/ 3326691 w 3326691"/>
              <a:gd name="connsiteY1" fmla="*/ 505 h 3047934"/>
              <a:gd name="connsiteX2" fmla="*/ 33071 w 3326691"/>
              <a:gd name="connsiteY2" fmla="*/ 3047934 h 3047934"/>
              <a:gd name="connsiteX3" fmla="*/ 1728800 w 3326691"/>
              <a:gd name="connsiteY3" fmla="*/ 0 h 3047934"/>
              <a:gd name="connsiteX0" fmla="*/ 1695729 w 3293620"/>
              <a:gd name="connsiteY0" fmla="*/ 0 h 3047934"/>
              <a:gd name="connsiteX1" fmla="*/ 3293620 w 3293620"/>
              <a:gd name="connsiteY1" fmla="*/ 505 h 3047934"/>
              <a:gd name="connsiteX2" fmla="*/ 0 w 3293620"/>
              <a:gd name="connsiteY2" fmla="*/ 3047934 h 3047934"/>
              <a:gd name="connsiteX3" fmla="*/ 1695729 w 3293620"/>
              <a:gd name="connsiteY3" fmla="*/ 0 h 3047934"/>
              <a:gd name="connsiteX0" fmla="*/ 1695729 w 3293620"/>
              <a:gd name="connsiteY0" fmla="*/ 0 h 3047934"/>
              <a:gd name="connsiteX1" fmla="*/ 3293620 w 3293620"/>
              <a:gd name="connsiteY1" fmla="*/ 505 h 3047934"/>
              <a:gd name="connsiteX2" fmla="*/ 0 w 3293620"/>
              <a:gd name="connsiteY2" fmla="*/ 3047934 h 3047934"/>
              <a:gd name="connsiteX3" fmla="*/ 1695729 w 3293620"/>
              <a:gd name="connsiteY3" fmla="*/ 0 h 3047934"/>
              <a:gd name="connsiteX0" fmla="*/ 1819100 w 5113588"/>
              <a:gd name="connsiteY0" fmla="*/ 222807 h 3270742"/>
              <a:gd name="connsiteX1" fmla="*/ 5113588 w 5113588"/>
              <a:gd name="connsiteY1" fmla="*/ 234329 h 3270742"/>
              <a:gd name="connsiteX2" fmla="*/ 123371 w 5113588"/>
              <a:gd name="connsiteY2" fmla="*/ 3270741 h 3270742"/>
              <a:gd name="connsiteX3" fmla="*/ 1819100 w 5113588"/>
              <a:gd name="connsiteY3" fmla="*/ 222807 h 3270742"/>
              <a:gd name="connsiteX0" fmla="*/ 1817004 w 5079471"/>
              <a:gd name="connsiteY0" fmla="*/ 227539 h 3275473"/>
              <a:gd name="connsiteX1" fmla="*/ 5079471 w 5079471"/>
              <a:gd name="connsiteY1" fmla="*/ 224829 h 3275473"/>
              <a:gd name="connsiteX2" fmla="*/ 121275 w 5079471"/>
              <a:gd name="connsiteY2" fmla="*/ 3275473 h 3275473"/>
              <a:gd name="connsiteX3" fmla="*/ 1817004 w 5079471"/>
              <a:gd name="connsiteY3" fmla="*/ 227539 h 3275473"/>
              <a:gd name="connsiteX0" fmla="*/ 3378630 w 4975964"/>
              <a:gd name="connsiteY0" fmla="*/ 226608 h 3278100"/>
              <a:gd name="connsiteX1" fmla="*/ 4975964 w 4975964"/>
              <a:gd name="connsiteY1" fmla="*/ 227456 h 3278100"/>
              <a:gd name="connsiteX2" fmla="*/ 17768 w 4975964"/>
              <a:gd name="connsiteY2" fmla="*/ 3278100 h 3278100"/>
              <a:gd name="connsiteX3" fmla="*/ 3378630 w 4975964"/>
              <a:gd name="connsiteY3" fmla="*/ 226608 h 3278100"/>
              <a:gd name="connsiteX0" fmla="*/ 3378630 w 4975964"/>
              <a:gd name="connsiteY0" fmla="*/ 0 h 3051492"/>
              <a:gd name="connsiteX1" fmla="*/ 4975964 w 4975964"/>
              <a:gd name="connsiteY1" fmla="*/ 848 h 3051492"/>
              <a:gd name="connsiteX2" fmla="*/ 17768 w 4975964"/>
              <a:gd name="connsiteY2" fmla="*/ 3051492 h 3051492"/>
              <a:gd name="connsiteX3" fmla="*/ 3378630 w 4975964"/>
              <a:gd name="connsiteY3" fmla="*/ 0 h 3051492"/>
              <a:gd name="connsiteX0" fmla="*/ 3360862 w 4958196"/>
              <a:gd name="connsiteY0" fmla="*/ 0 h 3051492"/>
              <a:gd name="connsiteX1" fmla="*/ 4958196 w 4958196"/>
              <a:gd name="connsiteY1" fmla="*/ 848 h 3051492"/>
              <a:gd name="connsiteX2" fmla="*/ 0 w 4958196"/>
              <a:gd name="connsiteY2" fmla="*/ 3051492 h 3051492"/>
              <a:gd name="connsiteX3" fmla="*/ 3360862 w 4958196"/>
              <a:gd name="connsiteY3" fmla="*/ 0 h 3051492"/>
              <a:gd name="connsiteX0" fmla="*/ 3360862 w 4958196"/>
              <a:gd name="connsiteY0" fmla="*/ 0 h 3051492"/>
              <a:gd name="connsiteX1" fmla="*/ 4958196 w 4958196"/>
              <a:gd name="connsiteY1" fmla="*/ 848 h 3051492"/>
              <a:gd name="connsiteX2" fmla="*/ 0 w 4958196"/>
              <a:gd name="connsiteY2" fmla="*/ 3051492 h 3051492"/>
              <a:gd name="connsiteX3" fmla="*/ 3360862 w 4958196"/>
              <a:gd name="connsiteY3" fmla="*/ 0 h 305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8196" h="3051492">
                <a:moveTo>
                  <a:pt x="3360862" y="0"/>
                </a:moveTo>
                <a:lnTo>
                  <a:pt x="4958196" y="848"/>
                </a:lnTo>
                <a:lnTo>
                  <a:pt x="0" y="3051492"/>
                </a:lnTo>
                <a:lnTo>
                  <a:pt x="3360862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09600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9656" y="2316797"/>
            <a:ext cx="300702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Reestruturação de cargos e aumentos salariais: estudo atuarial pela UG do RPPS</a:t>
            </a:r>
            <a:endParaRPr lang="en-US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900487" y="3446234"/>
            <a:ext cx="4023684" cy="223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Ações </a:t>
            </a:r>
            <a:r>
              <a:rPr lang="pt-BR" sz="1600" b="1" kern="0" dirty="0"/>
              <a:t>relacionadas à concessão, manutenção e pagamento dos benefícios e às políticas de gestão de pessoal que contribuam para assegurar a transparência, solvência, liquidez e equilíbrio econômico, financeiro e atuarial do plano de benefícios do RPPS.</a:t>
            </a:r>
            <a:endParaRPr lang="en-US" sz="1600" b="1" dirty="0"/>
          </a:p>
        </p:txBody>
      </p:sp>
      <p:sp>
        <p:nvSpPr>
          <p:cNvPr id="26" name="TextBox 34"/>
          <p:cNvSpPr txBox="1"/>
          <p:nvPr/>
        </p:nvSpPr>
        <p:spPr>
          <a:xfrm>
            <a:off x="609600" y="2316797"/>
            <a:ext cx="300702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Reestruturação de cargos e aumentos salariais: estudo atuarial pela UG do RPPS</a:t>
            </a:r>
            <a:endParaRPr lang="en-US" sz="1600" b="1" dirty="0"/>
          </a:p>
        </p:txBody>
      </p:sp>
      <p:sp>
        <p:nvSpPr>
          <p:cNvPr id="28" name="TextBox 34"/>
          <p:cNvSpPr txBox="1"/>
          <p:nvPr/>
        </p:nvSpPr>
        <p:spPr>
          <a:xfrm>
            <a:off x="776144" y="3552837"/>
            <a:ext cx="3007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600" b="1" kern="0" dirty="0" smtClean="0"/>
              <a:t>Ente deverá manifestar-se sobre as hipóteses especialmente as relacionadas à gestão de pessoal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664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2495600" y="2204864"/>
            <a:ext cx="5785767" cy="13856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3" y="1988841"/>
            <a:ext cx="7612561" cy="4869160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7831745" y="1061821"/>
          <a:ext cx="3415035" cy="5702835"/>
        </p:xfrm>
        <a:graphic>
          <a:graphicData uri="http://schemas.openxmlformats.org/drawingml/2006/table">
            <a:tbl>
              <a:tblPr/>
              <a:tblGrid>
                <a:gridCol w="2638659"/>
                <a:gridCol w="776376"/>
              </a:tblGrid>
              <a:tr h="39840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ENTE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– UF (simulação fluxos)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Duração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ZACARIAS - SP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31,38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VISTA GAÚCHA - RS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13,38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VILA RICA - MT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20,74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VIÇOSA DO CEARÁ - CE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23,96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VICENTINÓPOLIS - GO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18,22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VICENTINA - MS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33,45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VERTENTE DO LÉRIO - PE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27,00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VERA MENDES - PI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21,37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VERA - MT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31,68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VENTUROSA - PE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26,40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VÁRZEA GRANDE - MT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18,97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VARRE-SAI - RJ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25,56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VARGEM ALTA - ES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19,40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VALPARAÍSO DE GOIÁS - GO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18,35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VALENÇA - RJ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23,52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VALE DO PARAÍSO - RO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23,28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VALE DE SÃO DOMINGOS - MT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22,16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URUTAÍ - GO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19,46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URUCUIA - MG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20,47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URÂNIA - SP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17,14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5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UNIÃO PAULISTA - SP</a:t>
                      </a:r>
                    </a:p>
                  </a:txBody>
                  <a:tcPr marL="8752" marR="8752" marT="8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19,74</a:t>
                      </a:r>
                    </a:p>
                  </a:txBody>
                  <a:tcPr marL="8752" marR="8752" marT="8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Retângulo 1"/>
          <p:cNvSpPr/>
          <p:nvPr/>
        </p:nvSpPr>
        <p:spPr>
          <a:xfrm>
            <a:off x="839416" y="980728"/>
            <a:ext cx="5760640" cy="10081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DURAÇÃO DO PASSIVO? 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O QUE É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26300" y="1645260"/>
            <a:ext cx="4573892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LIMITE </a:t>
            </a:r>
            <a:r>
              <a:rPr lang="en-US" sz="3467" b="1" dirty="0" smtClean="0">
                <a:solidFill>
                  <a:srgbClr val="595959"/>
                </a:solidFill>
                <a:latin typeface="+mj-lt"/>
                <a:cs typeface="Montserrat-Bold"/>
              </a:rPr>
              <a:t>(</a:t>
            </a:r>
            <a:r>
              <a:rPr lang="en-US" sz="3467" b="1" dirty="0" err="1" smtClean="0">
                <a:solidFill>
                  <a:srgbClr val="595959"/>
                </a:solidFill>
                <a:latin typeface="+mj-lt"/>
                <a:cs typeface="Montserrat-Bold"/>
              </a:rPr>
              <a:t>uso</a:t>
            </a:r>
            <a:r>
              <a:rPr lang="en-US" sz="3467" b="1" dirty="0" smtClean="0">
                <a:solidFill>
                  <a:srgbClr val="595959"/>
                </a:solidFill>
                <a:latin typeface="+mj-lt"/>
                <a:cs typeface="Montserrat-Bold"/>
              </a:rPr>
              <a:t> p/ </a:t>
            </a:r>
            <a:r>
              <a:rPr lang="en-US" sz="3467" b="1" dirty="0" err="1">
                <a:solidFill>
                  <a:srgbClr val="595959"/>
                </a:solidFill>
                <a:latin typeface="+mj-lt"/>
                <a:cs typeface="Montserrat-Bold"/>
              </a:rPr>
              <a:t>planos</a:t>
            </a:r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 </a:t>
            </a:r>
            <a:r>
              <a:rPr lang="en-US" sz="3467" b="1" dirty="0" err="1">
                <a:solidFill>
                  <a:srgbClr val="595959"/>
                </a:solidFill>
                <a:latin typeface="+mj-lt"/>
                <a:cs typeface="Montserrat-Bold"/>
              </a:rPr>
              <a:t>capitalizados</a:t>
            </a:r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 </a:t>
            </a:r>
            <a:r>
              <a:rPr lang="en-US" sz="3467" b="1" dirty="0" err="1">
                <a:solidFill>
                  <a:srgbClr val="595959"/>
                </a:solidFill>
                <a:latin typeface="+mj-lt"/>
                <a:cs typeface="Montserrat-Bold"/>
              </a:rPr>
              <a:t>ou</a:t>
            </a:r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 </a:t>
            </a:r>
            <a:r>
              <a:rPr lang="en-US" sz="3467" b="1" dirty="0" err="1">
                <a:solidFill>
                  <a:srgbClr val="595959"/>
                </a:solidFill>
                <a:latin typeface="+mj-lt"/>
                <a:cs typeface="Montserrat-Bold"/>
              </a:rPr>
              <a:t>não</a:t>
            </a:r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):</a:t>
            </a:r>
            <a:endParaRPr lang="en-US" sz="3467" dirty="0">
              <a:solidFill>
                <a:srgbClr val="595959"/>
              </a:solidFill>
              <a:latin typeface="+mj-lt"/>
              <a:cs typeface="Montserrat-Bold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03195" y="3098006"/>
            <a:ext cx="98557" cy="5285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2949" y="2988677"/>
            <a:ext cx="6291632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rgbClr val="595959"/>
                </a:solidFill>
                <a:latin typeface="+mj-lt"/>
                <a:cs typeface="Montserrat-Bold"/>
              </a:rPr>
              <a:t>1. Meta de rentabilidade da Política de Investimentos ou </a:t>
            </a:r>
          </a:p>
          <a:p>
            <a:pPr algn="l"/>
            <a:r>
              <a:rPr lang="pt-BR" dirty="0">
                <a:solidFill>
                  <a:srgbClr val="595959"/>
                </a:solidFill>
                <a:latin typeface="+mj-lt"/>
                <a:cs typeface="Montserrat-Bold"/>
              </a:rPr>
              <a:t>2. Taxa de juros parâmetro definida a partir da duração do passivo e da Estrutura a Termo de Taxas de Juros.</a:t>
            </a:r>
          </a:p>
          <a:p>
            <a:pPr algn="l"/>
            <a:r>
              <a:rPr lang="pt-BR" dirty="0">
                <a:solidFill>
                  <a:srgbClr val="595959"/>
                </a:solidFill>
                <a:latin typeface="+mj-lt"/>
                <a:cs typeface="Montserrat-Bold"/>
              </a:rPr>
              <a:t>Se 1&gt;2: envio do estudo à SPREV.</a:t>
            </a:r>
          </a:p>
          <a:p>
            <a:pPr algn="l"/>
            <a:endParaRPr lang="en-US" dirty="0">
              <a:solidFill>
                <a:srgbClr val="595959"/>
              </a:solidFill>
              <a:latin typeface="+mj-lt"/>
              <a:cs typeface="Montserrat-Bold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6300" y="945896"/>
            <a:ext cx="7601401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595959"/>
                </a:solidFill>
                <a:latin typeface="+mj-lt"/>
                <a:cs typeface="Montserrat-Bold"/>
              </a:rPr>
              <a:t>TAXA DE JUROS</a:t>
            </a:r>
            <a:r>
              <a:rPr lang="en-US" sz="4000" dirty="0">
                <a:solidFill>
                  <a:srgbClr val="595959"/>
                </a:solidFill>
                <a:latin typeface="+mj-lt"/>
                <a:cs typeface="Montserrat-Bold"/>
              </a:rPr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842111" y="1201933"/>
            <a:ext cx="1731148" cy="2800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Média de cinco anos das Estruturas a Termo De Taxa de Juros Médias diárias, baseadas nos títulos públicos federais indexados ao  IPCA</a:t>
            </a:r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601483"/>
              </p:ext>
            </p:extLst>
          </p:nvPr>
        </p:nvGraphicFramePr>
        <p:xfrm>
          <a:off x="7680176" y="24214"/>
          <a:ext cx="1944216" cy="6833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Planilha" r:id="rId3" imgW="2447824" imgH="8601164" progId="Excel.Sheet.12">
                  <p:embed/>
                </p:oleObj>
              </mc:Choice>
              <mc:Fallback>
                <p:oleObj name="Planilha" r:id="rId3" imgW="2447824" imgH="86011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80176" y="24214"/>
                        <a:ext cx="1944216" cy="6833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1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933497"/>
            <a:ext cx="9518848" cy="1351487"/>
          </a:xfrm>
          <a:solidFill>
            <a:schemeClr val="tx2"/>
          </a:solidFill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SIMULAÇÃO</a:t>
            </a:r>
            <a:r>
              <a:rPr lang="pt-BR" dirty="0" smtClean="0">
                <a:solidFill>
                  <a:schemeClr val="bg1"/>
                </a:solidFill>
              </a:rPr>
              <a:t> DOS EFEITOS DA APLICAÇÃO DURAÇÃO PASSIVO NOS PLANOS DE AMORTIZAÇÃO...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9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472039"/>
              </p:ext>
            </p:extLst>
          </p:nvPr>
        </p:nvGraphicFramePr>
        <p:xfrm>
          <a:off x="32904" y="1196752"/>
          <a:ext cx="12134820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Planilha" r:id="rId3" imgW="10744187" imgH="3952907" progId="Excel.Sheet.12">
                  <p:embed/>
                </p:oleObj>
              </mc:Choice>
              <mc:Fallback>
                <p:oleObj name="Planilha" r:id="rId3" imgW="10744187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04" y="1196752"/>
                        <a:ext cx="12134820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614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8054"/>
              </p:ext>
            </p:extLst>
          </p:nvPr>
        </p:nvGraphicFramePr>
        <p:xfrm>
          <a:off x="59870" y="837077"/>
          <a:ext cx="12139908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Planilha" r:id="rId3" imgW="11858502" imgH="3952907" progId="Excel.Sheet.12">
                  <p:embed/>
                </p:oleObj>
              </mc:Choice>
              <mc:Fallback>
                <p:oleObj name="Planilha" r:id="rId3" imgW="11858502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70" y="837077"/>
                        <a:ext cx="12139908" cy="554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631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29</a:t>
            </a:fld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12192000" cy="544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78CB0-C7B4-4243-9295-7A049A9819DF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38486" y="620688"/>
            <a:ext cx="10369152" cy="3744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“O 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 prático do afrouxamento das regras aqui explanadas não poderia </a:t>
            </a:r>
            <a:r>
              <a:rPr lang="pt-B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 outro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as irregularidades amplamente atestadas pelo Ministério da Previdência Social evidenciam</a:t>
            </a:r>
            <a:r>
              <a:rPr lang="pt-B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mais poder, um crescente </a:t>
            </a:r>
            <a:r>
              <a:rPr lang="pt-BR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descompromisso com regras de rigidez financeira e atuarial</a:t>
            </a:r>
            <a:r>
              <a:rPr lang="pt-B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ausência 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transparência quanto aos dados de seu regime próprio, insegurança </a:t>
            </a:r>
            <a:r>
              <a:rPr lang="pt-B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quanto ao 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volume financeiro gerido pelo ente federado e a </a:t>
            </a:r>
            <a:r>
              <a:rPr lang="pt-BR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possível conversão de valores </a:t>
            </a:r>
            <a:r>
              <a:rPr lang="pt-BR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pertencentes ao </a:t>
            </a:r>
            <a:r>
              <a:rPr lang="pt-BR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fundo para o pagamento de obrigações do ente federado, desfalcando, provisória ou definitivamente,</a:t>
            </a:r>
          </a:p>
          <a:p>
            <a:pPr algn="ctr"/>
            <a:r>
              <a:rPr lang="pt-BR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suas reservas previdenciárias</a:t>
            </a:r>
            <a:r>
              <a:rPr lang="pt-B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.”</a:t>
            </a:r>
            <a:endParaRPr lang="pt-B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pt-BR" sz="2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3775589"/>
            <a:ext cx="5734844" cy="29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30</a:t>
            </a:fld>
            <a:endParaRPr lang="pt-BR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826401"/>
              </p:ext>
            </p:extLst>
          </p:nvPr>
        </p:nvGraphicFramePr>
        <p:xfrm>
          <a:off x="166688" y="908720"/>
          <a:ext cx="11858625" cy="544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Planilha" r:id="rId3" imgW="11858502" imgH="3952907" progId="Excel.Sheet.12">
                  <p:embed/>
                </p:oleObj>
              </mc:Choice>
              <mc:Fallback>
                <p:oleObj name="Planilha" r:id="rId3" imgW="11858502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688" y="908720"/>
                        <a:ext cx="11858625" cy="5447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590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31</a:t>
            </a:fld>
            <a:endParaRPr lang="pt-BR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216525"/>
              </p:ext>
            </p:extLst>
          </p:nvPr>
        </p:nvGraphicFramePr>
        <p:xfrm>
          <a:off x="166688" y="908720"/>
          <a:ext cx="11858625" cy="544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Planilha" r:id="rId3" imgW="11858502" imgH="3952907" progId="Excel.Sheet.12">
                  <p:embed/>
                </p:oleObj>
              </mc:Choice>
              <mc:Fallback>
                <p:oleObj name="Planilha" r:id="rId3" imgW="11858502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688" y="908720"/>
                        <a:ext cx="11858625" cy="5447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788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32</a:t>
            </a:fld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396803"/>
              </p:ext>
            </p:extLst>
          </p:nvPr>
        </p:nvGraphicFramePr>
        <p:xfrm>
          <a:off x="166688" y="908720"/>
          <a:ext cx="11858625" cy="544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Planilha" r:id="rId3" imgW="11858502" imgH="3952907" progId="Excel.Sheet.12">
                  <p:embed/>
                </p:oleObj>
              </mc:Choice>
              <mc:Fallback>
                <p:oleObj name="Planilha" r:id="rId3" imgW="11858502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688" y="908720"/>
                        <a:ext cx="11858625" cy="5447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00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33</a:t>
            </a:fld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258795"/>
              </p:ext>
            </p:extLst>
          </p:nvPr>
        </p:nvGraphicFramePr>
        <p:xfrm>
          <a:off x="100013" y="980729"/>
          <a:ext cx="11991975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Planilha" r:id="rId3" imgW="11991853" imgH="3952907" progId="Excel.Sheet.12">
                  <p:embed/>
                </p:oleObj>
              </mc:Choice>
              <mc:Fallback>
                <p:oleObj name="Planilha" r:id="rId3" imgW="11991853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13" y="980729"/>
                        <a:ext cx="11991975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639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34</a:t>
            </a:fld>
            <a:endParaRPr lang="pt-BR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443561"/>
              </p:ext>
            </p:extLst>
          </p:nvPr>
        </p:nvGraphicFramePr>
        <p:xfrm>
          <a:off x="166688" y="980728"/>
          <a:ext cx="11858625" cy="5375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Planilha" r:id="rId3" imgW="11858502" imgH="3952907" progId="Excel.Sheet.12">
                  <p:embed/>
                </p:oleObj>
              </mc:Choice>
              <mc:Fallback>
                <p:oleObj name="Planilha" r:id="rId3" imgW="11858502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688" y="980728"/>
                        <a:ext cx="11858625" cy="5375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85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3EFF-9904-46D8-B353-A03427DBF4F0}" type="slidenum">
              <a:rPr lang="pt-BR" smtClean="0"/>
              <a:pPr>
                <a:defRPr/>
              </a:pPr>
              <a:t>35</a:t>
            </a:fld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430801"/>
              </p:ext>
            </p:extLst>
          </p:nvPr>
        </p:nvGraphicFramePr>
        <p:xfrm>
          <a:off x="100013" y="908720"/>
          <a:ext cx="11991975" cy="544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Planilha" r:id="rId3" imgW="11991853" imgH="3952907" progId="Excel.Sheet.12">
                  <p:embed/>
                </p:oleObj>
              </mc:Choice>
              <mc:Fallback>
                <p:oleObj name="Planilha" r:id="rId3" imgW="11991853" imgH="3952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13" y="908720"/>
                        <a:ext cx="11991975" cy="5447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032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513115" y="4915882"/>
            <a:ext cx="9165771" cy="25287"/>
          </a:xfrm>
          <a:prstGeom prst="line">
            <a:avLst/>
          </a:prstGeom>
          <a:ln w="19050" cap="rnd" cmpd="thickThin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-24680" y="33265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-24680" y="652534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255430" y="2082041"/>
            <a:ext cx="968114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b="1" i="1" dirty="0" smtClean="0"/>
              <a:t>Obrigado! </a:t>
            </a:r>
            <a:endParaRPr lang="pt-BR" b="1" i="1" dirty="0"/>
          </a:p>
          <a:p>
            <a:pPr>
              <a:spcBef>
                <a:spcPts val="600"/>
              </a:spcBef>
            </a:pPr>
            <a:r>
              <a:rPr lang="pt-BR" b="1" i="1" dirty="0" smtClean="0"/>
              <a:t>José Wilson Silva Neto</a:t>
            </a:r>
            <a:endParaRPr lang="pt-BR" b="1" i="1" dirty="0"/>
          </a:p>
          <a:p>
            <a:pPr>
              <a:spcBef>
                <a:spcPts val="600"/>
              </a:spcBef>
            </a:pPr>
            <a:r>
              <a:rPr lang="pt-BR" dirty="0" smtClean="0"/>
              <a:t>Coordenador-Geral de Atuária, Contabilidade e Investimentos </a:t>
            </a:r>
            <a:r>
              <a:rPr lang="pt-BR" dirty="0" smtClean="0"/>
              <a:t>- </a:t>
            </a:r>
            <a:r>
              <a:rPr lang="pt-BR" dirty="0" smtClean="0"/>
              <a:t>CGACI</a:t>
            </a:r>
            <a:endParaRPr lang="pt-BR" dirty="0"/>
          </a:p>
          <a:p>
            <a:pPr>
              <a:spcBef>
                <a:spcPts val="600"/>
              </a:spcBef>
            </a:pPr>
            <a:endParaRPr lang="pt-BR" dirty="0"/>
          </a:p>
          <a:p>
            <a:pPr algn="ctr">
              <a:spcBef>
                <a:spcPts val="600"/>
              </a:spcBef>
            </a:pPr>
            <a:r>
              <a:rPr lang="pt-BR" dirty="0">
                <a:latin typeface="Arial Rounded MT Bold" panose="020F0704030504030204" pitchFamily="34" charset="0"/>
              </a:rPr>
              <a:t>atendimento.rpps@previdencia.gov.br </a:t>
            </a:r>
          </a:p>
          <a:p>
            <a:pPr algn="ctr">
              <a:spcBef>
                <a:spcPts val="600"/>
              </a:spcBef>
            </a:pPr>
            <a:r>
              <a:rPr lang="pt-BR" dirty="0">
                <a:latin typeface="Arial Rounded MT Bold" panose="020F0704030504030204" pitchFamily="34" charset="0"/>
              </a:rPr>
              <a:t>(61)2021-5555</a:t>
            </a:r>
          </a:p>
        </p:txBody>
      </p:sp>
    </p:spTree>
    <p:extLst>
      <p:ext uri="{BB962C8B-B14F-4D97-AF65-F5344CB8AC3E}">
        <p14:creationId xmlns:p14="http://schemas.microsoft.com/office/powerpoint/2010/main" val="3458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PORTARIA N° 464/2018</a:t>
            </a:r>
            <a:endParaRPr lang="en-US" dirty="0"/>
          </a:p>
        </p:txBody>
      </p:sp>
      <p:sp>
        <p:nvSpPr>
          <p:cNvPr id="131" name="Oval 130"/>
          <p:cNvSpPr/>
          <p:nvPr/>
        </p:nvSpPr>
        <p:spPr>
          <a:xfrm>
            <a:off x="4254778" y="1295400"/>
            <a:ext cx="3840480" cy="38404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3962401" y="1996493"/>
            <a:ext cx="2190483" cy="2112804"/>
            <a:chOff x="1915834" y="2301293"/>
            <a:chExt cx="2190483" cy="2112804"/>
          </a:xfrm>
        </p:grpSpPr>
        <p:sp>
          <p:nvSpPr>
            <p:cNvPr id="54" name="Freeform 53"/>
            <p:cNvSpPr/>
            <p:nvPr/>
          </p:nvSpPr>
          <p:spPr>
            <a:xfrm rot="561175">
              <a:off x="2968251" y="2742335"/>
              <a:ext cx="1138066" cy="1671762"/>
            </a:xfrm>
            <a:custGeom>
              <a:avLst/>
              <a:gdLst>
                <a:gd name="connsiteX0" fmla="*/ 52507 w 598074"/>
                <a:gd name="connsiteY0" fmla="*/ 321448 h 878541"/>
                <a:gd name="connsiteX1" fmla="*/ 259976 w 598074"/>
                <a:gd name="connsiteY1" fmla="*/ 206188 h 878541"/>
                <a:gd name="connsiteX2" fmla="*/ 398289 w 598074"/>
                <a:gd name="connsiteY2" fmla="*/ 790175 h 878541"/>
                <a:gd name="connsiteX3" fmla="*/ 582706 w 598074"/>
                <a:gd name="connsiteY3" fmla="*/ 736386 h 878541"/>
                <a:gd name="connsiteX4" fmla="*/ 306080 w 598074"/>
                <a:gd name="connsiteY4" fmla="*/ 221556 h 878541"/>
                <a:gd name="connsiteX5" fmla="*/ 44823 w 598074"/>
                <a:gd name="connsiteY5" fmla="*/ 21771 h 878541"/>
                <a:gd name="connsiteX6" fmla="*/ 52507 w 598074"/>
                <a:gd name="connsiteY6" fmla="*/ 321448 h 87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8074" h="878541">
                  <a:moveTo>
                    <a:pt x="52507" y="321448"/>
                  </a:moveTo>
                  <a:cubicBezTo>
                    <a:pt x="88366" y="352184"/>
                    <a:pt x="202346" y="128067"/>
                    <a:pt x="259976" y="206188"/>
                  </a:cubicBezTo>
                  <a:cubicBezTo>
                    <a:pt x="317606" y="284309"/>
                    <a:pt x="344501" y="701809"/>
                    <a:pt x="398289" y="790175"/>
                  </a:cubicBezTo>
                  <a:cubicBezTo>
                    <a:pt x="452077" y="878541"/>
                    <a:pt x="598074" y="831156"/>
                    <a:pt x="582706" y="736386"/>
                  </a:cubicBezTo>
                  <a:cubicBezTo>
                    <a:pt x="567338" y="641616"/>
                    <a:pt x="395727" y="340658"/>
                    <a:pt x="306080" y="221556"/>
                  </a:cubicBezTo>
                  <a:cubicBezTo>
                    <a:pt x="216433" y="102454"/>
                    <a:pt x="89646" y="0"/>
                    <a:pt x="44823" y="21771"/>
                  </a:cubicBezTo>
                  <a:cubicBezTo>
                    <a:pt x="0" y="43542"/>
                    <a:pt x="16648" y="290712"/>
                    <a:pt x="52507" y="3214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Group 23"/>
            <p:cNvGrpSpPr/>
            <p:nvPr/>
          </p:nvGrpSpPr>
          <p:grpSpPr>
            <a:xfrm rot="2810961">
              <a:off x="1810401" y="2406726"/>
              <a:ext cx="1581489" cy="1370624"/>
              <a:chOff x="1370013" y="2060575"/>
              <a:chExt cx="2381250" cy="2063750"/>
            </a:xfrm>
          </p:grpSpPr>
          <p:sp>
            <p:nvSpPr>
              <p:cNvPr id="63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 flipH="1">
            <a:off x="6007379" y="1996493"/>
            <a:ext cx="2190483" cy="2112804"/>
            <a:chOff x="1915834" y="2301293"/>
            <a:chExt cx="2190483" cy="2112804"/>
          </a:xfrm>
        </p:grpSpPr>
        <p:sp>
          <p:nvSpPr>
            <p:cNvPr id="73" name="Freeform 72"/>
            <p:cNvSpPr/>
            <p:nvPr/>
          </p:nvSpPr>
          <p:spPr>
            <a:xfrm rot="561175">
              <a:off x="2968251" y="2742335"/>
              <a:ext cx="1138066" cy="1671762"/>
            </a:xfrm>
            <a:custGeom>
              <a:avLst/>
              <a:gdLst>
                <a:gd name="connsiteX0" fmla="*/ 52507 w 598074"/>
                <a:gd name="connsiteY0" fmla="*/ 321448 h 878541"/>
                <a:gd name="connsiteX1" fmla="*/ 259976 w 598074"/>
                <a:gd name="connsiteY1" fmla="*/ 206188 h 878541"/>
                <a:gd name="connsiteX2" fmla="*/ 398289 w 598074"/>
                <a:gd name="connsiteY2" fmla="*/ 790175 h 878541"/>
                <a:gd name="connsiteX3" fmla="*/ 582706 w 598074"/>
                <a:gd name="connsiteY3" fmla="*/ 736386 h 878541"/>
                <a:gd name="connsiteX4" fmla="*/ 306080 w 598074"/>
                <a:gd name="connsiteY4" fmla="*/ 221556 h 878541"/>
                <a:gd name="connsiteX5" fmla="*/ 44823 w 598074"/>
                <a:gd name="connsiteY5" fmla="*/ 21771 h 878541"/>
                <a:gd name="connsiteX6" fmla="*/ 52507 w 598074"/>
                <a:gd name="connsiteY6" fmla="*/ 321448 h 87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8074" h="878541">
                  <a:moveTo>
                    <a:pt x="52507" y="321448"/>
                  </a:moveTo>
                  <a:cubicBezTo>
                    <a:pt x="88366" y="352184"/>
                    <a:pt x="202346" y="128067"/>
                    <a:pt x="259976" y="206188"/>
                  </a:cubicBezTo>
                  <a:cubicBezTo>
                    <a:pt x="317606" y="284309"/>
                    <a:pt x="344501" y="701809"/>
                    <a:pt x="398289" y="790175"/>
                  </a:cubicBezTo>
                  <a:cubicBezTo>
                    <a:pt x="452077" y="878541"/>
                    <a:pt x="598074" y="831156"/>
                    <a:pt x="582706" y="736386"/>
                  </a:cubicBezTo>
                  <a:cubicBezTo>
                    <a:pt x="567338" y="641616"/>
                    <a:pt x="395727" y="340658"/>
                    <a:pt x="306080" y="221556"/>
                  </a:cubicBezTo>
                  <a:cubicBezTo>
                    <a:pt x="216433" y="102454"/>
                    <a:pt x="89646" y="0"/>
                    <a:pt x="44823" y="21771"/>
                  </a:cubicBezTo>
                  <a:cubicBezTo>
                    <a:pt x="0" y="43542"/>
                    <a:pt x="16648" y="290712"/>
                    <a:pt x="52507" y="3214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4" name="Group 23"/>
            <p:cNvGrpSpPr/>
            <p:nvPr/>
          </p:nvGrpSpPr>
          <p:grpSpPr>
            <a:xfrm rot="2810961">
              <a:off x="1810401" y="2406726"/>
              <a:ext cx="1581489" cy="1370624"/>
              <a:chOff x="1370013" y="2060575"/>
              <a:chExt cx="2381250" cy="2063750"/>
            </a:xfrm>
          </p:grpSpPr>
          <p:sp>
            <p:nvSpPr>
              <p:cNvPr id="76" name="Freeform 6"/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7"/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8"/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10"/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1"/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9"/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5" name="Group 23"/>
          <p:cNvGrpSpPr/>
          <p:nvPr/>
        </p:nvGrpSpPr>
        <p:grpSpPr>
          <a:xfrm>
            <a:off x="5304364" y="3489351"/>
            <a:ext cx="1581489" cy="1370624"/>
            <a:chOff x="1370013" y="2060575"/>
            <a:chExt cx="2381250" cy="2063750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1524000" y="2232025"/>
              <a:ext cx="2073275" cy="1892300"/>
            </a:xfrm>
            <a:custGeom>
              <a:avLst/>
              <a:gdLst/>
              <a:ahLst/>
              <a:cxnLst>
                <a:cxn ang="0">
                  <a:pos x="1306" y="0"/>
                </a:cxn>
                <a:cxn ang="0">
                  <a:pos x="1180" y="1192"/>
                </a:cxn>
                <a:cxn ang="0">
                  <a:pos x="128" y="1192"/>
                </a:cxn>
                <a:cxn ang="0">
                  <a:pos x="0" y="36"/>
                </a:cxn>
                <a:cxn ang="0">
                  <a:pos x="1306" y="0"/>
                </a:cxn>
              </a:cxnLst>
              <a:rect l="0" t="0" r="r" b="b"/>
              <a:pathLst>
                <a:path w="1306" h="1192">
                  <a:moveTo>
                    <a:pt x="1306" y="0"/>
                  </a:moveTo>
                  <a:lnTo>
                    <a:pt x="1180" y="1192"/>
                  </a:lnTo>
                  <a:lnTo>
                    <a:pt x="128" y="1192"/>
                  </a:lnTo>
                  <a:lnTo>
                    <a:pt x="0" y="36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1417638" y="2211388"/>
              <a:ext cx="2284412" cy="11414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2" y="88"/>
                </a:cxn>
                <a:cxn ang="0">
                  <a:pos x="59" y="174"/>
                </a:cxn>
                <a:cxn ang="0">
                  <a:pos x="86" y="255"/>
                </a:cxn>
                <a:cxn ang="0">
                  <a:pos x="123" y="332"/>
                </a:cxn>
                <a:cxn ang="0">
                  <a:pos x="168" y="403"/>
                </a:cxn>
                <a:cxn ang="0">
                  <a:pos x="222" y="468"/>
                </a:cxn>
                <a:cxn ang="0">
                  <a:pos x="283" y="525"/>
                </a:cxn>
                <a:cxn ang="0">
                  <a:pos x="351" y="575"/>
                </a:cxn>
                <a:cxn ang="0">
                  <a:pos x="425" y="616"/>
                </a:cxn>
                <a:cxn ang="0">
                  <a:pos x="504" y="648"/>
                </a:cxn>
                <a:cxn ang="0">
                  <a:pos x="588" y="671"/>
                </a:cxn>
                <a:cxn ang="0">
                  <a:pos x="675" y="682"/>
                </a:cxn>
                <a:cxn ang="0">
                  <a:pos x="765" y="682"/>
                </a:cxn>
                <a:cxn ang="0">
                  <a:pos x="852" y="671"/>
                </a:cxn>
                <a:cxn ang="0">
                  <a:pos x="936" y="648"/>
                </a:cxn>
                <a:cxn ang="0">
                  <a:pos x="1015" y="616"/>
                </a:cxn>
                <a:cxn ang="0">
                  <a:pos x="1088" y="575"/>
                </a:cxn>
                <a:cxn ang="0">
                  <a:pos x="1156" y="525"/>
                </a:cxn>
                <a:cxn ang="0">
                  <a:pos x="1218" y="468"/>
                </a:cxn>
                <a:cxn ang="0">
                  <a:pos x="1271" y="403"/>
                </a:cxn>
                <a:cxn ang="0">
                  <a:pos x="1317" y="332"/>
                </a:cxn>
                <a:cxn ang="0">
                  <a:pos x="1354" y="255"/>
                </a:cxn>
                <a:cxn ang="0">
                  <a:pos x="1381" y="174"/>
                </a:cxn>
                <a:cxn ang="0">
                  <a:pos x="1397" y="88"/>
                </a:cxn>
                <a:cxn ang="0">
                  <a:pos x="1403" y="0"/>
                </a:cxn>
                <a:cxn ang="0">
                  <a:pos x="1438" y="45"/>
                </a:cxn>
                <a:cxn ang="0">
                  <a:pos x="1426" y="133"/>
                </a:cxn>
                <a:cxn ang="0">
                  <a:pos x="1405" y="219"/>
                </a:cxn>
                <a:cxn ang="0">
                  <a:pos x="1374" y="299"/>
                </a:cxn>
                <a:cxn ang="0">
                  <a:pos x="1334" y="375"/>
                </a:cxn>
                <a:cxn ang="0">
                  <a:pos x="1285" y="444"/>
                </a:cxn>
                <a:cxn ang="0">
                  <a:pos x="1228" y="508"/>
                </a:cxn>
                <a:cxn ang="0">
                  <a:pos x="1165" y="565"/>
                </a:cxn>
                <a:cxn ang="0">
                  <a:pos x="1095" y="613"/>
                </a:cxn>
                <a:cxn ang="0">
                  <a:pos x="1019" y="654"/>
                </a:cxn>
                <a:cxn ang="0">
                  <a:pos x="939" y="685"/>
                </a:cxn>
                <a:cxn ang="0">
                  <a:pos x="854" y="707"/>
                </a:cxn>
                <a:cxn ang="0">
                  <a:pos x="765" y="718"/>
                </a:cxn>
                <a:cxn ang="0">
                  <a:pos x="675" y="718"/>
                </a:cxn>
                <a:cxn ang="0">
                  <a:pos x="586" y="707"/>
                </a:cxn>
                <a:cxn ang="0">
                  <a:pos x="501" y="685"/>
                </a:cxn>
                <a:cxn ang="0">
                  <a:pos x="420" y="654"/>
                </a:cxn>
                <a:cxn ang="0">
                  <a:pos x="345" y="613"/>
                </a:cxn>
                <a:cxn ang="0">
                  <a:pos x="275" y="565"/>
                </a:cxn>
                <a:cxn ang="0">
                  <a:pos x="212" y="508"/>
                </a:cxn>
                <a:cxn ang="0">
                  <a:pos x="155" y="444"/>
                </a:cxn>
                <a:cxn ang="0">
                  <a:pos x="106" y="375"/>
                </a:cxn>
                <a:cxn ang="0">
                  <a:pos x="66" y="299"/>
                </a:cxn>
                <a:cxn ang="0">
                  <a:pos x="35" y="219"/>
                </a:cxn>
                <a:cxn ang="0">
                  <a:pos x="13" y="133"/>
                </a:cxn>
                <a:cxn ang="0">
                  <a:pos x="2" y="45"/>
                </a:cxn>
              </a:cxnLst>
              <a:rect l="0" t="0" r="r" b="b"/>
              <a:pathLst>
                <a:path w="1439" h="719">
                  <a:moveTo>
                    <a:pt x="0" y="0"/>
                  </a:moveTo>
                  <a:lnTo>
                    <a:pt x="36" y="0"/>
                  </a:lnTo>
                  <a:lnTo>
                    <a:pt x="38" y="44"/>
                  </a:lnTo>
                  <a:lnTo>
                    <a:pt x="42" y="88"/>
                  </a:lnTo>
                  <a:lnTo>
                    <a:pt x="49" y="132"/>
                  </a:lnTo>
                  <a:lnTo>
                    <a:pt x="59" y="174"/>
                  </a:lnTo>
                  <a:lnTo>
                    <a:pt x="71" y="215"/>
                  </a:lnTo>
                  <a:lnTo>
                    <a:pt x="86" y="255"/>
                  </a:lnTo>
                  <a:lnTo>
                    <a:pt x="103" y="295"/>
                  </a:lnTo>
                  <a:lnTo>
                    <a:pt x="123" y="332"/>
                  </a:lnTo>
                  <a:lnTo>
                    <a:pt x="145" y="368"/>
                  </a:lnTo>
                  <a:lnTo>
                    <a:pt x="168" y="403"/>
                  </a:lnTo>
                  <a:lnTo>
                    <a:pt x="194" y="436"/>
                  </a:lnTo>
                  <a:lnTo>
                    <a:pt x="222" y="468"/>
                  </a:lnTo>
                  <a:lnTo>
                    <a:pt x="252" y="498"/>
                  </a:lnTo>
                  <a:lnTo>
                    <a:pt x="283" y="525"/>
                  </a:lnTo>
                  <a:lnTo>
                    <a:pt x="317" y="551"/>
                  </a:lnTo>
                  <a:lnTo>
                    <a:pt x="351" y="575"/>
                  </a:lnTo>
                  <a:lnTo>
                    <a:pt x="388" y="597"/>
                  </a:lnTo>
                  <a:lnTo>
                    <a:pt x="425" y="616"/>
                  </a:lnTo>
                  <a:lnTo>
                    <a:pt x="464" y="634"/>
                  </a:lnTo>
                  <a:lnTo>
                    <a:pt x="504" y="648"/>
                  </a:lnTo>
                  <a:lnTo>
                    <a:pt x="545" y="661"/>
                  </a:lnTo>
                  <a:lnTo>
                    <a:pt x="588" y="671"/>
                  </a:lnTo>
                  <a:lnTo>
                    <a:pt x="631" y="677"/>
                  </a:lnTo>
                  <a:lnTo>
                    <a:pt x="675" y="682"/>
                  </a:lnTo>
                  <a:lnTo>
                    <a:pt x="720" y="683"/>
                  </a:lnTo>
                  <a:lnTo>
                    <a:pt x="765" y="682"/>
                  </a:lnTo>
                  <a:lnTo>
                    <a:pt x="809" y="677"/>
                  </a:lnTo>
                  <a:lnTo>
                    <a:pt x="852" y="671"/>
                  </a:lnTo>
                  <a:lnTo>
                    <a:pt x="894" y="661"/>
                  </a:lnTo>
                  <a:lnTo>
                    <a:pt x="936" y="648"/>
                  </a:lnTo>
                  <a:lnTo>
                    <a:pt x="976" y="634"/>
                  </a:lnTo>
                  <a:lnTo>
                    <a:pt x="1015" y="616"/>
                  </a:lnTo>
                  <a:lnTo>
                    <a:pt x="1053" y="597"/>
                  </a:lnTo>
                  <a:lnTo>
                    <a:pt x="1088" y="575"/>
                  </a:lnTo>
                  <a:lnTo>
                    <a:pt x="1123" y="551"/>
                  </a:lnTo>
                  <a:lnTo>
                    <a:pt x="1156" y="525"/>
                  </a:lnTo>
                  <a:lnTo>
                    <a:pt x="1188" y="498"/>
                  </a:lnTo>
                  <a:lnTo>
                    <a:pt x="1218" y="468"/>
                  </a:lnTo>
                  <a:lnTo>
                    <a:pt x="1245" y="436"/>
                  </a:lnTo>
                  <a:lnTo>
                    <a:pt x="1271" y="403"/>
                  </a:lnTo>
                  <a:lnTo>
                    <a:pt x="1295" y="368"/>
                  </a:lnTo>
                  <a:lnTo>
                    <a:pt x="1317" y="332"/>
                  </a:lnTo>
                  <a:lnTo>
                    <a:pt x="1336" y="295"/>
                  </a:lnTo>
                  <a:lnTo>
                    <a:pt x="1354" y="255"/>
                  </a:lnTo>
                  <a:lnTo>
                    <a:pt x="1368" y="215"/>
                  </a:lnTo>
                  <a:lnTo>
                    <a:pt x="1381" y="174"/>
                  </a:lnTo>
                  <a:lnTo>
                    <a:pt x="1391" y="132"/>
                  </a:lnTo>
                  <a:lnTo>
                    <a:pt x="1397" y="88"/>
                  </a:lnTo>
                  <a:lnTo>
                    <a:pt x="1402" y="44"/>
                  </a:lnTo>
                  <a:lnTo>
                    <a:pt x="1403" y="0"/>
                  </a:lnTo>
                  <a:lnTo>
                    <a:pt x="1439" y="0"/>
                  </a:lnTo>
                  <a:lnTo>
                    <a:pt x="1438" y="45"/>
                  </a:lnTo>
                  <a:lnTo>
                    <a:pt x="1433" y="90"/>
                  </a:lnTo>
                  <a:lnTo>
                    <a:pt x="1426" y="133"/>
                  </a:lnTo>
                  <a:lnTo>
                    <a:pt x="1417" y="176"/>
                  </a:lnTo>
                  <a:lnTo>
                    <a:pt x="1405" y="219"/>
                  </a:lnTo>
                  <a:lnTo>
                    <a:pt x="1391" y="259"/>
                  </a:lnTo>
                  <a:lnTo>
                    <a:pt x="1374" y="299"/>
                  </a:lnTo>
                  <a:lnTo>
                    <a:pt x="1355" y="337"/>
                  </a:lnTo>
                  <a:lnTo>
                    <a:pt x="1334" y="375"/>
                  </a:lnTo>
                  <a:lnTo>
                    <a:pt x="1310" y="410"/>
                  </a:lnTo>
                  <a:lnTo>
                    <a:pt x="1285" y="444"/>
                  </a:lnTo>
                  <a:lnTo>
                    <a:pt x="1257" y="477"/>
                  </a:lnTo>
                  <a:lnTo>
                    <a:pt x="1228" y="508"/>
                  </a:lnTo>
                  <a:lnTo>
                    <a:pt x="1197" y="537"/>
                  </a:lnTo>
                  <a:lnTo>
                    <a:pt x="1165" y="565"/>
                  </a:lnTo>
                  <a:lnTo>
                    <a:pt x="1130" y="590"/>
                  </a:lnTo>
                  <a:lnTo>
                    <a:pt x="1095" y="613"/>
                  </a:lnTo>
                  <a:lnTo>
                    <a:pt x="1058" y="635"/>
                  </a:lnTo>
                  <a:lnTo>
                    <a:pt x="1019" y="654"/>
                  </a:lnTo>
                  <a:lnTo>
                    <a:pt x="980" y="671"/>
                  </a:lnTo>
                  <a:lnTo>
                    <a:pt x="939" y="685"/>
                  </a:lnTo>
                  <a:lnTo>
                    <a:pt x="897" y="697"/>
                  </a:lnTo>
                  <a:lnTo>
                    <a:pt x="854" y="707"/>
                  </a:lnTo>
                  <a:lnTo>
                    <a:pt x="810" y="713"/>
                  </a:lnTo>
                  <a:lnTo>
                    <a:pt x="765" y="718"/>
                  </a:lnTo>
                  <a:lnTo>
                    <a:pt x="720" y="719"/>
                  </a:lnTo>
                  <a:lnTo>
                    <a:pt x="675" y="718"/>
                  </a:lnTo>
                  <a:lnTo>
                    <a:pt x="630" y="713"/>
                  </a:lnTo>
                  <a:lnTo>
                    <a:pt x="586" y="707"/>
                  </a:lnTo>
                  <a:lnTo>
                    <a:pt x="543" y="697"/>
                  </a:lnTo>
                  <a:lnTo>
                    <a:pt x="501" y="685"/>
                  </a:lnTo>
                  <a:lnTo>
                    <a:pt x="460" y="671"/>
                  </a:lnTo>
                  <a:lnTo>
                    <a:pt x="420" y="654"/>
                  </a:lnTo>
                  <a:lnTo>
                    <a:pt x="382" y="635"/>
                  </a:lnTo>
                  <a:lnTo>
                    <a:pt x="345" y="613"/>
                  </a:lnTo>
                  <a:lnTo>
                    <a:pt x="309" y="590"/>
                  </a:lnTo>
                  <a:lnTo>
                    <a:pt x="275" y="565"/>
                  </a:lnTo>
                  <a:lnTo>
                    <a:pt x="242" y="537"/>
                  </a:lnTo>
                  <a:lnTo>
                    <a:pt x="212" y="508"/>
                  </a:lnTo>
                  <a:lnTo>
                    <a:pt x="182" y="477"/>
                  </a:lnTo>
                  <a:lnTo>
                    <a:pt x="155" y="444"/>
                  </a:lnTo>
                  <a:lnTo>
                    <a:pt x="130" y="410"/>
                  </a:lnTo>
                  <a:lnTo>
                    <a:pt x="106" y="375"/>
                  </a:lnTo>
                  <a:lnTo>
                    <a:pt x="85" y="337"/>
                  </a:lnTo>
                  <a:lnTo>
                    <a:pt x="66" y="299"/>
                  </a:lnTo>
                  <a:lnTo>
                    <a:pt x="49" y="259"/>
                  </a:lnTo>
                  <a:lnTo>
                    <a:pt x="35" y="219"/>
                  </a:lnTo>
                  <a:lnTo>
                    <a:pt x="23" y="176"/>
                  </a:lnTo>
                  <a:lnTo>
                    <a:pt x="13" y="133"/>
                  </a:lnTo>
                  <a:lnTo>
                    <a:pt x="6" y="90"/>
                  </a:lnTo>
                  <a:lnTo>
                    <a:pt x="2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8"/>
            <p:cNvSpPr>
              <a:spLocks/>
            </p:cNvSpPr>
            <p:nvPr/>
          </p:nvSpPr>
          <p:spPr bwMode="auto">
            <a:xfrm>
              <a:off x="2101850" y="3155950"/>
              <a:ext cx="915987" cy="266700"/>
            </a:xfrm>
            <a:custGeom>
              <a:avLst/>
              <a:gdLst/>
              <a:ahLst/>
              <a:cxnLst>
                <a:cxn ang="0">
                  <a:pos x="69" y="1"/>
                </a:cxn>
                <a:cxn ang="0">
                  <a:pos x="93" y="9"/>
                </a:cxn>
                <a:cxn ang="0">
                  <a:pos x="126" y="21"/>
                </a:cxn>
                <a:cxn ang="0">
                  <a:pos x="165" y="32"/>
                </a:cxn>
                <a:cxn ang="0">
                  <a:pos x="210" y="41"/>
                </a:cxn>
                <a:cxn ang="0">
                  <a:pos x="261" y="45"/>
                </a:cxn>
                <a:cxn ang="0">
                  <a:pos x="316" y="44"/>
                </a:cxn>
                <a:cxn ang="0">
                  <a:pos x="366" y="40"/>
                </a:cxn>
                <a:cxn ang="0">
                  <a:pos x="410" y="33"/>
                </a:cxn>
                <a:cxn ang="0">
                  <a:pos x="446" y="26"/>
                </a:cxn>
                <a:cxn ang="0">
                  <a:pos x="474" y="19"/>
                </a:cxn>
                <a:cxn ang="0">
                  <a:pos x="493" y="12"/>
                </a:cxn>
                <a:cxn ang="0">
                  <a:pos x="510" y="6"/>
                </a:cxn>
                <a:cxn ang="0">
                  <a:pos x="524" y="3"/>
                </a:cxn>
                <a:cxn ang="0">
                  <a:pos x="538" y="5"/>
                </a:cxn>
                <a:cxn ang="0">
                  <a:pos x="552" y="15"/>
                </a:cxn>
                <a:cxn ang="0">
                  <a:pos x="565" y="32"/>
                </a:cxn>
                <a:cxn ang="0">
                  <a:pos x="572" y="52"/>
                </a:cxn>
                <a:cxn ang="0">
                  <a:pos x="576" y="70"/>
                </a:cxn>
                <a:cxn ang="0">
                  <a:pos x="577" y="81"/>
                </a:cxn>
                <a:cxn ang="0">
                  <a:pos x="577" y="83"/>
                </a:cxn>
                <a:cxn ang="0">
                  <a:pos x="577" y="89"/>
                </a:cxn>
                <a:cxn ang="0">
                  <a:pos x="577" y="99"/>
                </a:cxn>
                <a:cxn ang="0">
                  <a:pos x="573" y="109"/>
                </a:cxn>
                <a:cxn ang="0">
                  <a:pos x="564" y="119"/>
                </a:cxn>
                <a:cxn ang="0">
                  <a:pos x="538" y="130"/>
                </a:cxn>
                <a:cxn ang="0">
                  <a:pos x="501" y="143"/>
                </a:cxn>
                <a:cxn ang="0">
                  <a:pos x="462" y="153"/>
                </a:cxn>
                <a:cxn ang="0">
                  <a:pos x="421" y="161"/>
                </a:cxn>
                <a:cxn ang="0">
                  <a:pos x="373" y="166"/>
                </a:cxn>
                <a:cxn ang="0">
                  <a:pos x="319" y="168"/>
                </a:cxn>
                <a:cxn ang="0">
                  <a:pos x="287" y="168"/>
                </a:cxn>
                <a:cxn ang="0">
                  <a:pos x="275" y="168"/>
                </a:cxn>
                <a:cxn ang="0">
                  <a:pos x="252" y="168"/>
                </a:cxn>
                <a:cxn ang="0">
                  <a:pos x="222" y="166"/>
                </a:cxn>
                <a:cxn ang="0">
                  <a:pos x="186" y="163"/>
                </a:cxn>
                <a:cxn ang="0">
                  <a:pos x="146" y="158"/>
                </a:cxn>
                <a:cxn ang="0">
                  <a:pos x="104" y="151"/>
                </a:cxn>
                <a:cxn ang="0">
                  <a:pos x="64" y="141"/>
                </a:cxn>
                <a:cxn ang="0">
                  <a:pos x="26" y="128"/>
                </a:cxn>
                <a:cxn ang="0">
                  <a:pos x="23" y="126"/>
                </a:cxn>
                <a:cxn ang="0">
                  <a:pos x="16" y="121"/>
                </a:cxn>
                <a:cxn ang="0">
                  <a:pos x="8" y="112"/>
                </a:cxn>
                <a:cxn ang="0">
                  <a:pos x="2" y="100"/>
                </a:cxn>
                <a:cxn ang="0">
                  <a:pos x="1" y="85"/>
                </a:cxn>
                <a:cxn ang="0">
                  <a:pos x="25" y="24"/>
                </a:cxn>
                <a:cxn ang="0">
                  <a:pos x="26" y="21"/>
                </a:cxn>
                <a:cxn ang="0">
                  <a:pos x="30" y="15"/>
                </a:cxn>
                <a:cxn ang="0">
                  <a:pos x="37" y="8"/>
                </a:cxn>
                <a:cxn ang="0">
                  <a:pos x="47" y="2"/>
                </a:cxn>
                <a:cxn ang="0">
                  <a:pos x="61" y="0"/>
                </a:cxn>
              </a:cxnLst>
              <a:rect l="0" t="0" r="r" b="b"/>
              <a:pathLst>
                <a:path w="577" h="168">
                  <a:moveTo>
                    <a:pt x="61" y="0"/>
                  </a:moveTo>
                  <a:lnTo>
                    <a:pt x="69" y="1"/>
                  </a:lnTo>
                  <a:lnTo>
                    <a:pt x="78" y="4"/>
                  </a:lnTo>
                  <a:lnTo>
                    <a:pt x="93" y="9"/>
                  </a:lnTo>
                  <a:lnTo>
                    <a:pt x="108" y="15"/>
                  </a:lnTo>
                  <a:lnTo>
                    <a:pt x="126" y="21"/>
                  </a:lnTo>
                  <a:lnTo>
                    <a:pt x="145" y="26"/>
                  </a:lnTo>
                  <a:lnTo>
                    <a:pt x="165" y="32"/>
                  </a:lnTo>
                  <a:lnTo>
                    <a:pt x="187" y="36"/>
                  </a:lnTo>
                  <a:lnTo>
                    <a:pt x="210" y="41"/>
                  </a:lnTo>
                  <a:lnTo>
                    <a:pt x="235" y="44"/>
                  </a:lnTo>
                  <a:lnTo>
                    <a:pt x="261" y="45"/>
                  </a:lnTo>
                  <a:lnTo>
                    <a:pt x="289" y="46"/>
                  </a:lnTo>
                  <a:lnTo>
                    <a:pt x="316" y="44"/>
                  </a:lnTo>
                  <a:lnTo>
                    <a:pt x="342" y="42"/>
                  </a:lnTo>
                  <a:lnTo>
                    <a:pt x="366" y="40"/>
                  </a:lnTo>
                  <a:lnTo>
                    <a:pt x="389" y="36"/>
                  </a:lnTo>
                  <a:lnTo>
                    <a:pt x="410" y="33"/>
                  </a:lnTo>
                  <a:lnTo>
                    <a:pt x="430" y="30"/>
                  </a:lnTo>
                  <a:lnTo>
                    <a:pt x="446" y="26"/>
                  </a:lnTo>
                  <a:lnTo>
                    <a:pt x="461" y="22"/>
                  </a:lnTo>
                  <a:lnTo>
                    <a:pt x="474" y="19"/>
                  </a:lnTo>
                  <a:lnTo>
                    <a:pt x="484" y="16"/>
                  </a:lnTo>
                  <a:lnTo>
                    <a:pt x="493" y="12"/>
                  </a:lnTo>
                  <a:lnTo>
                    <a:pt x="501" y="9"/>
                  </a:lnTo>
                  <a:lnTo>
                    <a:pt x="510" y="6"/>
                  </a:lnTo>
                  <a:lnTo>
                    <a:pt x="517" y="4"/>
                  </a:lnTo>
                  <a:lnTo>
                    <a:pt x="524" y="3"/>
                  </a:lnTo>
                  <a:lnTo>
                    <a:pt x="531" y="3"/>
                  </a:lnTo>
                  <a:lnTo>
                    <a:pt x="538" y="5"/>
                  </a:lnTo>
                  <a:lnTo>
                    <a:pt x="546" y="9"/>
                  </a:lnTo>
                  <a:lnTo>
                    <a:pt x="552" y="15"/>
                  </a:lnTo>
                  <a:lnTo>
                    <a:pt x="559" y="23"/>
                  </a:lnTo>
                  <a:lnTo>
                    <a:pt x="565" y="32"/>
                  </a:lnTo>
                  <a:lnTo>
                    <a:pt x="569" y="42"/>
                  </a:lnTo>
                  <a:lnTo>
                    <a:pt x="572" y="52"/>
                  </a:lnTo>
                  <a:lnTo>
                    <a:pt x="574" y="61"/>
                  </a:lnTo>
                  <a:lnTo>
                    <a:pt x="576" y="70"/>
                  </a:lnTo>
                  <a:lnTo>
                    <a:pt x="577" y="77"/>
                  </a:lnTo>
                  <a:lnTo>
                    <a:pt x="577" y="81"/>
                  </a:lnTo>
                  <a:lnTo>
                    <a:pt x="577" y="82"/>
                  </a:lnTo>
                  <a:lnTo>
                    <a:pt x="577" y="83"/>
                  </a:lnTo>
                  <a:lnTo>
                    <a:pt x="577" y="86"/>
                  </a:lnTo>
                  <a:lnTo>
                    <a:pt x="577" y="89"/>
                  </a:lnTo>
                  <a:lnTo>
                    <a:pt x="577" y="94"/>
                  </a:lnTo>
                  <a:lnTo>
                    <a:pt x="577" y="99"/>
                  </a:lnTo>
                  <a:lnTo>
                    <a:pt x="575" y="104"/>
                  </a:lnTo>
                  <a:lnTo>
                    <a:pt x="573" y="109"/>
                  </a:lnTo>
                  <a:lnTo>
                    <a:pt x="569" y="115"/>
                  </a:lnTo>
                  <a:lnTo>
                    <a:pt x="564" y="119"/>
                  </a:lnTo>
                  <a:lnTo>
                    <a:pt x="557" y="123"/>
                  </a:lnTo>
                  <a:lnTo>
                    <a:pt x="538" y="130"/>
                  </a:lnTo>
                  <a:lnTo>
                    <a:pt x="520" y="137"/>
                  </a:lnTo>
                  <a:lnTo>
                    <a:pt x="501" y="143"/>
                  </a:lnTo>
                  <a:lnTo>
                    <a:pt x="482" y="148"/>
                  </a:lnTo>
                  <a:lnTo>
                    <a:pt x="462" y="153"/>
                  </a:lnTo>
                  <a:lnTo>
                    <a:pt x="442" y="158"/>
                  </a:lnTo>
                  <a:lnTo>
                    <a:pt x="421" y="161"/>
                  </a:lnTo>
                  <a:lnTo>
                    <a:pt x="398" y="164"/>
                  </a:lnTo>
                  <a:lnTo>
                    <a:pt x="373" y="166"/>
                  </a:lnTo>
                  <a:lnTo>
                    <a:pt x="347" y="168"/>
                  </a:lnTo>
                  <a:lnTo>
                    <a:pt x="319" y="168"/>
                  </a:lnTo>
                  <a:lnTo>
                    <a:pt x="289" y="168"/>
                  </a:lnTo>
                  <a:lnTo>
                    <a:pt x="287" y="168"/>
                  </a:lnTo>
                  <a:lnTo>
                    <a:pt x="282" y="168"/>
                  </a:lnTo>
                  <a:lnTo>
                    <a:pt x="275" y="168"/>
                  </a:lnTo>
                  <a:lnTo>
                    <a:pt x="265" y="168"/>
                  </a:lnTo>
                  <a:lnTo>
                    <a:pt x="252" y="168"/>
                  </a:lnTo>
                  <a:lnTo>
                    <a:pt x="238" y="167"/>
                  </a:lnTo>
                  <a:lnTo>
                    <a:pt x="222" y="166"/>
                  </a:lnTo>
                  <a:lnTo>
                    <a:pt x="204" y="165"/>
                  </a:lnTo>
                  <a:lnTo>
                    <a:pt x="186" y="163"/>
                  </a:lnTo>
                  <a:lnTo>
                    <a:pt x="166" y="161"/>
                  </a:lnTo>
                  <a:lnTo>
                    <a:pt x="146" y="158"/>
                  </a:lnTo>
                  <a:lnTo>
                    <a:pt x="125" y="155"/>
                  </a:lnTo>
                  <a:lnTo>
                    <a:pt x="104" y="151"/>
                  </a:lnTo>
                  <a:lnTo>
                    <a:pt x="84" y="146"/>
                  </a:lnTo>
                  <a:lnTo>
                    <a:pt x="64" y="141"/>
                  </a:lnTo>
                  <a:lnTo>
                    <a:pt x="44" y="135"/>
                  </a:lnTo>
                  <a:lnTo>
                    <a:pt x="26" y="128"/>
                  </a:lnTo>
                  <a:lnTo>
                    <a:pt x="25" y="128"/>
                  </a:lnTo>
                  <a:lnTo>
                    <a:pt x="23" y="126"/>
                  </a:lnTo>
                  <a:lnTo>
                    <a:pt x="20" y="124"/>
                  </a:lnTo>
                  <a:lnTo>
                    <a:pt x="16" y="121"/>
                  </a:lnTo>
                  <a:lnTo>
                    <a:pt x="12" y="117"/>
                  </a:lnTo>
                  <a:lnTo>
                    <a:pt x="8" y="112"/>
                  </a:lnTo>
                  <a:lnTo>
                    <a:pt x="4" y="107"/>
                  </a:lnTo>
                  <a:lnTo>
                    <a:pt x="2" y="100"/>
                  </a:lnTo>
                  <a:lnTo>
                    <a:pt x="0" y="93"/>
                  </a:lnTo>
                  <a:lnTo>
                    <a:pt x="1" y="85"/>
                  </a:lnTo>
                  <a:lnTo>
                    <a:pt x="2" y="76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6" y="21"/>
                  </a:lnTo>
                  <a:lnTo>
                    <a:pt x="28" y="18"/>
                  </a:lnTo>
                  <a:lnTo>
                    <a:pt x="30" y="15"/>
                  </a:lnTo>
                  <a:lnTo>
                    <a:pt x="33" y="11"/>
                  </a:lnTo>
                  <a:lnTo>
                    <a:pt x="37" y="8"/>
                  </a:lnTo>
                  <a:lnTo>
                    <a:pt x="42" y="5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1370013" y="2114550"/>
              <a:ext cx="155575" cy="19208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62" y="0"/>
                </a:cxn>
                <a:cxn ang="0">
                  <a:pos x="71" y="1"/>
                </a:cxn>
                <a:cxn ang="0">
                  <a:pos x="80" y="5"/>
                </a:cxn>
                <a:cxn ang="0">
                  <a:pos x="87" y="10"/>
                </a:cxn>
                <a:cxn ang="0">
                  <a:pos x="93" y="18"/>
                </a:cxn>
                <a:cxn ang="0">
                  <a:pos x="96" y="26"/>
                </a:cxn>
                <a:cxn ang="0">
                  <a:pos x="98" y="36"/>
                </a:cxn>
                <a:cxn ang="0">
                  <a:pos x="98" y="85"/>
                </a:cxn>
                <a:cxn ang="0">
                  <a:pos x="96" y="94"/>
                </a:cxn>
                <a:cxn ang="0">
                  <a:pos x="93" y="103"/>
                </a:cxn>
                <a:cxn ang="0">
                  <a:pos x="87" y="110"/>
                </a:cxn>
                <a:cxn ang="0">
                  <a:pos x="80" y="116"/>
                </a:cxn>
                <a:cxn ang="0">
                  <a:pos x="71" y="119"/>
                </a:cxn>
                <a:cxn ang="0">
                  <a:pos x="62" y="121"/>
                </a:cxn>
                <a:cxn ang="0">
                  <a:pos x="36" y="121"/>
                </a:cxn>
                <a:cxn ang="0">
                  <a:pos x="26" y="119"/>
                </a:cxn>
                <a:cxn ang="0">
                  <a:pos x="18" y="116"/>
                </a:cxn>
                <a:cxn ang="0">
                  <a:pos x="10" y="110"/>
                </a:cxn>
                <a:cxn ang="0">
                  <a:pos x="5" y="103"/>
                </a:cxn>
                <a:cxn ang="0">
                  <a:pos x="1" y="94"/>
                </a:cxn>
                <a:cxn ang="0">
                  <a:pos x="0" y="85"/>
                </a:cxn>
                <a:cxn ang="0">
                  <a:pos x="0" y="36"/>
                </a:cxn>
                <a:cxn ang="0">
                  <a:pos x="1" y="26"/>
                </a:cxn>
                <a:cxn ang="0">
                  <a:pos x="5" y="18"/>
                </a:cxn>
                <a:cxn ang="0">
                  <a:pos x="10" y="10"/>
                </a:cxn>
                <a:cxn ang="0">
                  <a:pos x="18" y="5"/>
                </a:cxn>
                <a:cxn ang="0">
                  <a:pos x="26" y="1"/>
                </a:cxn>
                <a:cxn ang="0">
                  <a:pos x="36" y="0"/>
                </a:cxn>
              </a:cxnLst>
              <a:rect l="0" t="0" r="r" b="b"/>
              <a:pathLst>
                <a:path w="98" h="121">
                  <a:moveTo>
                    <a:pt x="36" y="0"/>
                  </a:moveTo>
                  <a:lnTo>
                    <a:pt x="62" y="0"/>
                  </a:lnTo>
                  <a:lnTo>
                    <a:pt x="71" y="1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3" y="18"/>
                  </a:lnTo>
                  <a:lnTo>
                    <a:pt x="96" y="26"/>
                  </a:lnTo>
                  <a:lnTo>
                    <a:pt x="98" y="36"/>
                  </a:lnTo>
                  <a:lnTo>
                    <a:pt x="98" y="85"/>
                  </a:lnTo>
                  <a:lnTo>
                    <a:pt x="96" y="94"/>
                  </a:lnTo>
                  <a:lnTo>
                    <a:pt x="93" y="103"/>
                  </a:lnTo>
                  <a:lnTo>
                    <a:pt x="87" y="110"/>
                  </a:lnTo>
                  <a:lnTo>
                    <a:pt x="80" y="116"/>
                  </a:lnTo>
                  <a:lnTo>
                    <a:pt x="71" y="119"/>
                  </a:lnTo>
                  <a:lnTo>
                    <a:pt x="62" y="121"/>
                  </a:lnTo>
                  <a:lnTo>
                    <a:pt x="36" y="121"/>
                  </a:lnTo>
                  <a:lnTo>
                    <a:pt x="26" y="119"/>
                  </a:lnTo>
                  <a:lnTo>
                    <a:pt x="18" y="116"/>
                  </a:lnTo>
                  <a:lnTo>
                    <a:pt x="10" y="110"/>
                  </a:lnTo>
                  <a:lnTo>
                    <a:pt x="5" y="103"/>
                  </a:lnTo>
                  <a:lnTo>
                    <a:pt x="1" y="94"/>
                  </a:lnTo>
                  <a:lnTo>
                    <a:pt x="0" y="85"/>
                  </a:lnTo>
                  <a:lnTo>
                    <a:pt x="0" y="36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3595688" y="2114550"/>
              <a:ext cx="155575" cy="19208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62" y="0"/>
                </a:cxn>
                <a:cxn ang="0">
                  <a:pos x="72" y="1"/>
                </a:cxn>
                <a:cxn ang="0">
                  <a:pos x="80" y="5"/>
                </a:cxn>
                <a:cxn ang="0">
                  <a:pos x="87" y="10"/>
                </a:cxn>
                <a:cxn ang="0">
                  <a:pos x="93" y="18"/>
                </a:cxn>
                <a:cxn ang="0">
                  <a:pos x="96" y="26"/>
                </a:cxn>
                <a:cxn ang="0">
                  <a:pos x="98" y="36"/>
                </a:cxn>
                <a:cxn ang="0">
                  <a:pos x="98" y="85"/>
                </a:cxn>
                <a:cxn ang="0">
                  <a:pos x="96" y="94"/>
                </a:cxn>
                <a:cxn ang="0">
                  <a:pos x="93" y="103"/>
                </a:cxn>
                <a:cxn ang="0">
                  <a:pos x="87" y="110"/>
                </a:cxn>
                <a:cxn ang="0">
                  <a:pos x="80" y="116"/>
                </a:cxn>
                <a:cxn ang="0">
                  <a:pos x="72" y="119"/>
                </a:cxn>
                <a:cxn ang="0">
                  <a:pos x="62" y="121"/>
                </a:cxn>
                <a:cxn ang="0">
                  <a:pos x="36" y="121"/>
                </a:cxn>
                <a:cxn ang="0">
                  <a:pos x="26" y="119"/>
                </a:cxn>
                <a:cxn ang="0">
                  <a:pos x="18" y="116"/>
                </a:cxn>
                <a:cxn ang="0">
                  <a:pos x="10" y="110"/>
                </a:cxn>
                <a:cxn ang="0">
                  <a:pos x="5" y="103"/>
                </a:cxn>
                <a:cxn ang="0">
                  <a:pos x="1" y="94"/>
                </a:cxn>
                <a:cxn ang="0">
                  <a:pos x="0" y="85"/>
                </a:cxn>
                <a:cxn ang="0">
                  <a:pos x="0" y="36"/>
                </a:cxn>
                <a:cxn ang="0">
                  <a:pos x="1" y="26"/>
                </a:cxn>
                <a:cxn ang="0">
                  <a:pos x="5" y="18"/>
                </a:cxn>
                <a:cxn ang="0">
                  <a:pos x="10" y="10"/>
                </a:cxn>
                <a:cxn ang="0">
                  <a:pos x="18" y="5"/>
                </a:cxn>
                <a:cxn ang="0">
                  <a:pos x="26" y="1"/>
                </a:cxn>
                <a:cxn ang="0">
                  <a:pos x="36" y="0"/>
                </a:cxn>
              </a:cxnLst>
              <a:rect l="0" t="0" r="r" b="b"/>
              <a:pathLst>
                <a:path w="98" h="121">
                  <a:moveTo>
                    <a:pt x="36" y="0"/>
                  </a:moveTo>
                  <a:lnTo>
                    <a:pt x="62" y="0"/>
                  </a:lnTo>
                  <a:lnTo>
                    <a:pt x="72" y="1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3" y="18"/>
                  </a:lnTo>
                  <a:lnTo>
                    <a:pt x="96" y="26"/>
                  </a:lnTo>
                  <a:lnTo>
                    <a:pt x="98" y="36"/>
                  </a:lnTo>
                  <a:lnTo>
                    <a:pt x="98" y="85"/>
                  </a:lnTo>
                  <a:lnTo>
                    <a:pt x="96" y="94"/>
                  </a:lnTo>
                  <a:lnTo>
                    <a:pt x="93" y="103"/>
                  </a:lnTo>
                  <a:lnTo>
                    <a:pt x="87" y="110"/>
                  </a:lnTo>
                  <a:lnTo>
                    <a:pt x="80" y="116"/>
                  </a:lnTo>
                  <a:lnTo>
                    <a:pt x="72" y="119"/>
                  </a:lnTo>
                  <a:lnTo>
                    <a:pt x="62" y="121"/>
                  </a:lnTo>
                  <a:lnTo>
                    <a:pt x="36" y="121"/>
                  </a:lnTo>
                  <a:lnTo>
                    <a:pt x="26" y="119"/>
                  </a:lnTo>
                  <a:lnTo>
                    <a:pt x="18" y="116"/>
                  </a:lnTo>
                  <a:lnTo>
                    <a:pt x="10" y="110"/>
                  </a:lnTo>
                  <a:lnTo>
                    <a:pt x="5" y="103"/>
                  </a:lnTo>
                  <a:lnTo>
                    <a:pt x="1" y="94"/>
                  </a:lnTo>
                  <a:lnTo>
                    <a:pt x="0" y="85"/>
                  </a:lnTo>
                  <a:lnTo>
                    <a:pt x="0" y="36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1473200" y="2060575"/>
              <a:ext cx="2174875" cy="30003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1334" y="0"/>
                </a:cxn>
                <a:cxn ang="0">
                  <a:pos x="1344" y="1"/>
                </a:cxn>
                <a:cxn ang="0">
                  <a:pos x="1352" y="5"/>
                </a:cxn>
                <a:cxn ang="0">
                  <a:pos x="1359" y="10"/>
                </a:cxn>
                <a:cxn ang="0">
                  <a:pos x="1365" y="18"/>
                </a:cxn>
                <a:cxn ang="0">
                  <a:pos x="1369" y="26"/>
                </a:cxn>
                <a:cxn ang="0">
                  <a:pos x="1370" y="36"/>
                </a:cxn>
                <a:cxn ang="0">
                  <a:pos x="1370" y="153"/>
                </a:cxn>
                <a:cxn ang="0">
                  <a:pos x="1369" y="162"/>
                </a:cxn>
                <a:cxn ang="0">
                  <a:pos x="1365" y="171"/>
                </a:cxn>
                <a:cxn ang="0">
                  <a:pos x="1359" y="178"/>
                </a:cxn>
                <a:cxn ang="0">
                  <a:pos x="1352" y="184"/>
                </a:cxn>
                <a:cxn ang="0">
                  <a:pos x="1344" y="187"/>
                </a:cxn>
                <a:cxn ang="0">
                  <a:pos x="1334" y="189"/>
                </a:cxn>
                <a:cxn ang="0">
                  <a:pos x="36" y="189"/>
                </a:cxn>
                <a:cxn ang="0">
                  <a:pos x="26" y="187"/>
                </a:cxn>
                <a:cxn ang="0">
                  <a:pos x="18" y="184"/>
                </a:cxn>
                <a:cxn ang="0">
                  <a:pos x="10" y="178"/>
                </a:cxn>
                <a:cxn ang="0">
                  <a:pos x="5" y="171"/>
                </a:cxn>
                <a:cxn ang="0">
                  <a:pos x="1" y="162"/>
                </a:cxn>
                <a:cxn ang="0">
                  <a:pos x="0" y="153"/>
                </a:cxn>
                <a:cxn ang="0">
                  <a:pos x="0" y="36"/>
                </a:cxn>
                <a:cxn ang="0">
                  <a:pos x="1" y="26"/>
                </a:cxn>
                <a:cxn ang="0">
                  <a:pos x="5" y="18"/>
                </a:cxn>
                <a:cxn ang="0">
                  <a:pos x="10" y="10"/>
                </a:cxn>
                <a:cxn ang="0">
                  <a:pos x="18" y="5"/>
                </a:cxn>
                <a:cxn ang="0">
                  <a:pos x="26" y="1"/>
                </a:cxn>
                <a:cxn ang="0">
                  <a:pos x="36" y="0"/>
                </a:cxn>
              </a:cxnLst>
              <a:rect l="0" t="0" r="r" b="b"/>
              <a:pathLst>
                <a:path w="1370" h="189">
                  <a:moveTo>
                    <a:pt x="36" y="0"/>
                  </a:moveTo>
                  <a:lnTo>
                    <a:pt x="1334" y="0"/>
                  </a:lnTo>
                  <a:lnTo>
                    <a:pt x="1344" y="1"/>
                  </a:lnTo>
                  <a:lnTo>
                    <a:pt x="1352" y="5"/>
                  </a:lnTo>
                  <a:lnTo>
                    <a:pt x="1359" y="10"/>
                  </a:lnTo>
                  <a:lnTo>
                    <a:pt x="1365" y="18"/>
                  </a:lnTo>
                  <a:lnTo>
                    <a:pt x="1369" y="26"/>
                  </a:lnTo>
                  <a:lnTo>
                    <a:pt x="1370" y="36"/>
                  </a:lnTo>
                  <a:lnTo>
                    <a:pt x="1370" y="153"/>
                  </a:lnTo>
                  <a:lnTo>
                    <a:pt x="1369" y="162"/>
                  </a:lnTo>
                  <a:lnTo>
                    <a:pt x="1365" y="171"/>
                  </a:lnTo>
                  <a:lnTo>
                    <a:pt x="1359" y="178"/>
                  </a:lnTo>
                  <a:lnTo>
                    <a:pt x="1352" y="184"/>
                  </a:lnTo>
                  <a:lnTo>
                    <a:pt x="1344" y="187"/>
                  </a:lnTo>
                  <a:lnTo>
                    <a:pt x="1334" y="189"/>
                  </a:lnTo>
                  <a:lnTo>
                    <a:pt x="36" y="189"/>
                  </a:lnTo>
                  <a:lnTo>
                    <a:pt x="26" y="187"/>
                  </a:lnTo>
                  <a:lnTo>
                    <a:pt x="18" y="184"/>
                  </a:lnTo>
                  <a:lnTo>
                    <a:pt x="10" y="178"/>
                  </a:lnTo>
                  <a:lnTo>
                    <a:pt x="5" y="171"/>
                  </a:lnTo>
                  <a:lnTo>
                    <a:pt x="1" y="162"/>
                  </a:lnTo>
                  <a:lnTo>
                    <a:pt x="0" y="153"/>
                  </a:lnTo>
                  <a:lnTo>
                    <a:pt x="0" y="36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01296" y="1501982"/>
            <a:ext cx="11527352" cy="3159851"/>
            <a:chOff x="1273844" y="1501982"/>
            <a:chExt cx="9830777" cy="3159851"/>
          </a:xfrm>
        </p:grpSpPr>
        <p:grpSp>
          <p:nvGrpSpPr>
            <p:cNvPr id="133" name="Group 132"/>
            <p:cNvGrpSpPr/>
            <p:nvPr/>
          </p:nvGrpSpPr>
          <p:grpSpPr>
            <a:xfrm>
              <a:off x="7474976" y="1501982"/>
              <a:ext cx="3629645" cy="2708434"/>
              <a:chOff x="2445776" y="1559072"/>
              <a:chExt cx="3629645" cy="2708434"/>
            </a:xfrm>
          </p:grpSpPr>
          <p:sp>
            <p:nvSpPr>
              <p:cNvPr id="134" name="TextBox 84"/>
              <p:cNvSpPr txBox="1"/>
              <p:nvPr/>
            </p:nvSpPr>
            <p:spPr>
              <a:xfrm flipH="1">
                <a:off x="3199739" y="1959182"/>
                <a:ext cx="287568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Gestores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b="1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</a:t>
                </a:r>
                <a:r>
                  <a:rPr lang="en-US" sz="1800" b="1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Atuários</a:t>
                </a:r>
                <a:endParaRPr lang="en-US" sz="1800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Supervisores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Controle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Externo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Associações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Consulta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Pública</a:t>
                </a: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- Debates c/ TCU, CNM </a:t>
                </a: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</a:t>
                </a:r>
                <a:endParaRPr lang="en-US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2445776" y="1559072"/>
                <a:ext cx="15969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prstClr val="black"/>
                    </a:solidFill>
                  </a:rPr>
                  <a:t>Participação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flipH="1">
              <a:off x="1273844" y="1642870"/>
              <a:ext cx="3410896" cy="3018963"/>
              <a:chOff x="2474884" y="1699960"/>
              <a:chExt cx="3410896" cy="3018963"/>
            </a:xfrm>
          </p:grpSpPr>
          <p:sp>
            <p:nvSpPr>
              <p:cNvPr id="137" name="TextBox 84"/>
              <p:cNvSpPr txBox="1"/>
              <p:nvPr/>
            </p:nvSpPr>
            <p:spPr>
              <a:xfrm flipH="1">
                <a:off x="2676224" y="2133600"/>
                <a:ext cx="320955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kern="0" dirty="0" err="1" smtClean="0"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Intercâmbio</a:t>
                </a:r>
                <a:endParaRPr lang="en-US" sz="1800" kern="0" dirty="0" smtClean="0"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pPr marL="177800" indent="-177800"/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 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Experiências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e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conhecimentos</a:t>
                </a:r>
                <a:endParaRPr lang="en-US" sz="1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pPr marL="177800" indent="-177800"/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 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Estudos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técnicos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 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Análise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dos dados</a:t>
                </a:r>
              </a:p>
              <a:p>
                <a:r>
                  <a:rPr lang="en-US" sz="18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Modelos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 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Regulação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Prev.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Complementar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Grupo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de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Trabalho</a:t>
                </a:r>
                <a:endParaRPr lang="en-US" sz="1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  <a:p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-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Resultado</a:t>
                </a:r>
                <a:r>
                  <a:rPr lang="en-US" sz="1800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 Atuarial </a:t>
                </a:r>
                <a:r>
                  <a:rPr lang="en-US" sz="1800" kern="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  <a:ea typeface="ByTheButterfly" pitchFamily="2" charset="0"/>
                    <a:cs typeface="Arial" pitchFamily="34" charset="0"/>
                  </a:rPr>
                  <a:t>União</a:t>
                </a:r>
                <a:endParaRPr lang="en-US" sz="1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474884" y="1699960"/>
                <a:ext cx="18150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000" dirty="0" err="1" smtClean="0">
                    <a:solidFill>
                      <a:prstClr val="black"/>
                    </a:solidFill>
                  </a:rPr>
                  <a:t>Transparência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2849579" y="5513838"/>
            <a:ext cx="4659289" cy="724015"/>
            <a:chOff x="1174288" y="4693627"/>
            <a:chExt cx="4659289" cy="724015"/>
          </a:xfrm>
        </p:grpSpPr>
        <p:sp>
          <p:nvSpPr>
            <p:cNvPr id="140" name="TextBox 84"/>
            <p:cNvSpPr txBox="1"/>
            <p:nvPr/>
          </p:nvSpPr>
          <p:spPr>
            <a:xfrm>
              <a:off x="1688412" y="5048310"/>
              <a:ext cx="394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kern="0" dirty="0" smtClean="0">
                  <a:solidFill>
                    <a:srgbClr val="0070C0"/>
                  </a:solidFill>
                  <a:latin typeface="Arial" pitchFamily="34" charset="0"/>
                  <a:ea typeface="ByTheButterfly" pitchFamily="2" charset="0"/>
                  <a:cs typeface="Arial" pitchFamily="34" charset="0"/>
                </a:rPr>
                <a:t>GESTÃO ATUARIAL </a:t>
              </a:r>
              <a:endParaRPr lang="en-US" sz="1800" b="1" dirty="0">
                <a:solidFill>
                  <a:srgbClr val="0070C0"/>
                </a:solidFill>
                <a:latin typeface="Arial" pitchFamily="34" charset="0"/>
                <a:ea typeface="ByTheButterfly" pitchFamily="2" charset="0"/>
                <a:cs typeface="Arial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 flipH="1">
              <a:off x="1174288" y="4693627"/>
              <a:ext cx="4659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prstClr val="black"/>
                  </a:solidFill>
                </a:rPr>
                <a:t>+ DO QUE PARÂMETROS ATUARIAIS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TextBox 134"/>
          <p:cNvSpPr txBox="1"/>
          <p:nvPr/>
        </p:nvSpPr>
        <p:spPr>
          <a:xfrm>
            <a:off x="7916866" y="4001840"/>
            <a:ext cx="417293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 eaLnBrk="1" hangingPunct="1"/>
            <a:r>
              <a:rPr lang="en-US" b="1" kern="0" dirty="0" err="1" smtClean="0">
                <a:ea typeface="ByTheButterfly" pitchFamily="2" charset="0"/>
              </a:rPr>
              <a:t>Necessidades</a:t>
            </a:r>
            <a:endParaRPr lang="en-US" b="1" kern="0" dirty="0">
              <a:ea typeface="ByTheButterfly" pitchFamily="2" charset="0"/>
            </a:endParaRPr>
          </a:p>
          <a:p>
            <a:pPr defTabSz="1218987" eaLnBrk="1" hangingPunct="1"/>
            <a:endParaRPr lang="pt-BR" kern="0" dirty="0" smtClean="0">
              <a:solidFill>
                <a:prstClr val="black">
                  <a:lumMod val="75000"/>
                  <a:lumOff val="25000"/>
                </a:prstClr>
              </a:solidFill>
              <a:ea typeface="ByTheButterfly" pitchFamily="2" charset="0"/>
            </a:endParaRPr>
          </a:p>
          <a:p>
            <a:pPr defTabSz="1218987" eaLnBrk="1" hangingPunct="1"/>
            <a:r>
              <a:rPr lang="pt-BR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- Orientação </a:t>
            </a:r>
            <a:endParaRPr lang="pt-BR" kern="0" dirty="0">
              <a:solidFill>
                <a:prstClr val="black">
                  <a:lumMod val="75000"/>
                  <a:lumOff val="25000"/>
                </a:prstClr>
              </a:solidFill>
              <a:ea typeface="ByTheButterfly" pitchFamily="2" charset="0"/>
            </a:endParaRPr>
          </a:p>
          <a:p>
            <a:pPr defTabSz="1218987" eaLnBrk="1" hangingPunct="1"/>
            <a:r>
              <a:rPr lang="pt-BR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- Alinhamento </a:t>
            </a:r>
            <a:r>
              <a:rPr lang="pt-BR" kern="0" dirty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de conceitos</a:t>
            </a:r>
          </a:p>
          <a:p>
            <a:pPr defTabSz="1218987" eaLnBrk="1" hangingPunct="1"/>
            <a:r>
              <a:rPr lang="pt-BR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- Uniformização </a:t>
            </a:r>
            <a:r>
              <a:rPr lang="pt-BR" kern="0" dirty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de tratamento</a:t>
            </a:r>
          </a:p>
          <a:p>
            <a:pPr defTabSz="1218987" eaLnBrk="1" hangingPunct="1"/>
            <a:r>
              <a:rPr lang="pt-BR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- Estabelecimento </a:t>
            </a:r>
            <a:r>
              <a:rPr lang="pt-BR" kern="0" dirty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de políticas públicas</a:t>
            </a:r>
          </a:p>
          <a:p>
            <a:pPr defTabSz="1218987" eaLnBrk="1" hangingPunct="1"/>
            <a:r>
              <a:rPr lang="pt-BR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ByTheButterfly" pitchFamily="2" charset="0"/>
              </a:rPr>
              <a:t>- Comparabilidade</a:t>
            </a:r>
            <a:endParaRPr lang="pt-BR" kern="0" dirty="0">
              <a:solidFill>
                <a:prstClr val="black">
                  <a:lumMod val="75000"/>
                  <a:lumOff val="25000"/>
                </a:prstClr>
              </a:solidFill>
              <a:ea typeface="ByTheButterfly" pitchFamily="2" charset="0"/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7645020" y="2615828"/>
            <a:ext cx="357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This is a sample text. Insert your desired text here. 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645020" y="3948528"/>
            <a:ext cx="357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This is a sample text. Insert your desired text here. 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645020" y="5281229"/>
            <a:ext cx="357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This is a sample text. Insert your desired text here. 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527" y="458576"/>
            <a:ext cx="7200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kern="0" spc="-300" dirty="0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4000" b="1" kern="0" spc="-300" dirty="0" err="1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</a:t>
            </a:r>
            <a:r>
              <a:rPr lang="en-US" sz="4000" b="1" kern="0" spc="-300" dirty="0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000" b="1" kern="0" spc="-300" dirty="0" err="1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</a:t>
            </a:r>
            <a:r>
              <a:rPr lang="en-US" sz="4000" b="1" kern="0" spc="-300" dirty="0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spc="-300" dirty="0">
              <a:ln w="19050">
                <a:noFill/>
              </a:ln>
              <a:solidFill>
                <a:schemeClr val="tx1">
                  <a:alpha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337361" y="3479870"/>
            <a:ext cx="5100984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2400" b="1" dirty="0">
              <a:solidFill>
                <a:srgbClr val="FF0000"/>
              </a:solidFill>
              <a:latin typeface="+mj-lt"/>
              <a:cs typeface="Montserrat-Bold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44847597"/>
              </p:ext>
            </p:extLst>
          </p:nvPr>
        </p:nvGraphicFramePr>
        <p:xfrm>
          <a:off x="191345" y="2060848"/>
          <a:ext cx="1173730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97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5882241" y="866899"/>
            <a:ext cx="1472540" cy="5991101"/>
            <a:chOff x="3041649" y="1122363"/>
            <a:chExt cx="1095376" cy="4714876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3041649" y="2368551"/>
              <a:ext cx="1095375" cy="322263"/>
            </a:xfrm>
            <a:custGeom>
              <a:avLst/>
              <a:gdLst>
                <a:gd name="T0" fmla="*/ 690 w 690"/>
                <a:gd name="T1" fmla="*/ 100 h 203"/>
                <a:gd name="T2" fmla="*/ 345 w 690"/>
                <a:gd name="T3" fmla="*/ 0 h 203"/>
                <a:gd name="T4" fmla="*/ 0 w 690"/>
                <a:gd name="T5" fmla="*/ 100 h 203"/>
                <a:gd name="T6" fmla="*/ 345 w 690"/>
                <a:gd name="T7" fmla="*/ 203 h 203"/>
                <a:gd name="T8" fmla="*/ 690 w 690"/>
                <a:gd name="T9" fmla="*/ 10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3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3"/>
                  </a:lnTo>
                  <a:lnTo>
                    <a:pt x="690" y="10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041649" y="2368551"/>
              <a:ext cx="1095375" cy="322263"/>
            </a:xfrm>
            <a:custGeom>
              <a:avLst/>
              <a:gdLst>
                <a:gd name="T0" fmla="*/ 690 w 690"/>
                <a:gd name="T1" fmla="*/ 100 h 203"/>
                <a:gd name="T2" fmla="*/ 345 w 690"/>
                <a:gd name="T3" fmla="*/ 0 h 203"/>
                <a:gd name="T4" fmla="*/ 0 w 690"/>
                <a:gd name="T5" fmla="*/ 100 h 203"/>
                <a:gd name="T6" fmla="*/ 345 w 690"/>
                <a:gd name="T7" fmla="*/ 203 h 203"/>
                <a:gd name="T8" fmla="*/ 690 w 690"/>
                <a:gd name="T9" fmla="*/ 10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3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3"/>
                  </a:lnTo>
                  <a:lnTo>
                    <a:pt x="690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041649" y="3417888"/>
              <a:ext cx="1095375" cy="320675"/>
            </a:xfrm>
            <a:custGeom>
              <a:avLst/>
              <a:gdLst>
                <a:gd name="T0" fmla="*/ 690 w 690"/>
                <a:gd name="T1" fmla="*/ 100 h 202"/>
                <a:gd name="T2" fmla="*/ 345 w 690"/>
                <a:gd name="T3" fmla="*/ 0 h 202"/>
                <a:gd name="T4" fmla="*/ 0 w 690"/>
                <a:gd name="T5" fmla="*/ 100 h 202"/>
                <a:gd name="T6" fmla="*/ 345 w 690"/>
                <a:gd name="T7" fmla="*/ 202 h 202"/>
                <a:gd name="T8" fmla="*/ 690 w 690"/>
                <a:gd name="T9" fmla="*/ 10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2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2"/>
                  </a:lnTo>
                  <a:lnTo>
                    <a:pt x="690" y="100"/>
                  </a:lnTo>
                  <a:close/>
                </a:path>
              </a:pathLst>
            </a:custGeom>
            <a:solidFill>
              <a:srgbClr val="00A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041649" y="3417888"/>
              <a:ext cx="1095375" cy="320675"/>
            </a:xfrm>
            <a:custGeom>
              <a:avLst/>
              <a:gdLst>
                <a:gd name="T0" fmla="*/ 690 w 690"/>
                <a:gd name="T1" fmla="*/ 100 h 202"/>
                <a:gd name="T2" fmla="*/ 345 w 690"/>
                <a:gd name="T3" fmla="*/ 0 h 202"/>
                <a:gd name="T4" fmla="*/ 0 w 690"/>
                <a:gd name="T5" fmla="*/ 100 h 202"/>
                <a:gd name="T6" fmla="*/ 345 w 690"/>
                <a:gd name="T7" fmla="*/ 202 h 202"/>
                <a:gd name="T8" fmla="*/ 690 w 690"/>
                <a:gd name="T9" fmla="*/ 10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2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2"/>
                  </a:lnTo>
                  <a:lnTo>
                    <a:pt x="690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3041649" y="4465638"/>
              <a:ext cx="1095375" cy="322263"/>
            </a:xfrm>
            <a:custGeom>
              <a:avLst/>
              <a:gdLst>
                <a:gd name="T0" fmla="*/ 690 w 690"/>
                <a:gd name="T1" fmla="*/ 100 h 203"/>
                <a:gd name="T2" fmla="*/ 345 w 690"/>
                <a:gd name="T3" fmla="*/ 0 h 203"/>
                <a:gd name="T4" fmla="*/ 0 w 690"/>
                <a:gd name="T5" fmla="*/ 100 h 203"/>
                <a:gd name="T6" fmla="*/ 345 w 690"/>
                <a:gd name="T7" fmla="*/ 203 h 203"/>
                <a:gd name="T8" fmla="*/ 690 w 690"/>
                <a:gd name="T9" fmla="*/ 10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3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3"/>
                  </a:lnTo>
                  <a:lnTo>
                    <a:pt x="690" y="100"/>
                  </a:lnTo>
                  <a:close/>
                </a:path>
              </a:pathLst>
            </a:custGeom>
            <a:solidFill>
              <a:srgbClr val="546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041649" y="4465638"/>
              <a:ext cx="1095375" cy="322263"/>
            </a:xfrm>
            <a:custGeom>
              <a:avLst/>
              <a:gdLst>
                <a:gd name="T0" fmla="*/ 690 w 690"/>
                <a:gd name="T1" fmla="*/ 100 h 203"/>
                <a:gd name="T2" fmla="*/ 345 w 690"/>
                <a:gd name="T3" fmla="*/ 0 h 203"/>
                <a:gd name="T4" fmla="*/ 0 w 690"/>
                <a:gd name="T5" fmla="*/ 100 h 203"/>
                <a:gd name="T6" fmla="*/ 345 w 690"/>
                <a:gd name="T7" fmla="*/ 203 h 203"/>
                <a:gd name="T8" fmla="*/ 690 w 690"/>
                <a:gd name="T9" fmla="*/ 10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3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3"/>
                  </a:lnTo>
                  <a:lnTo>
                    <a:pt x="690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041649" y="1319213"/>
              <a:ext cx="1095375" cy="322263"/>
            </a:xfrm>
            <a:custGeom>
              <a:avLst/>
              <a:gdLst>
                <a:gd name="T0" fmla="*/ 690 w 690"/>
                <a:gd name="T1" fmla="*/ 100 h 203"/>
                <a:gd name="T2" fmla="*/ 345 w 690"/>
                <a:gd name="T3" fmla="*/ 0 h 203"/>
                <a:gd name="T4" fmla="*/ 0 w 690"/>
                <a:gd name="T5" fmla="*/ 100 h 203"/>
                <a:gd name="T6" fmla="*/ 345 w 690"/>
                <a:gd name="T7" fmla="*/ 203 h 203"/>
                <a:gd name="T8" fmla="*/ 690 w 690"/>
                <a:gd name="T9" fmla="*/ 10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3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3"/>
                  </a:lnTo>
                  <a:lnTo>
                    <a:pt x="690" y="100"/>
                  </a:lnTo>
                  <a:close/>
                </a:path>
              </a:pathLst>
            </a:custGeom>
            <a:solidFill>
              <a:srgbClr val="7CB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3041649" y="1319213"/>
              <a:ext cx="1095375" cy="322263"/>
            </a:xfrm>
            <a:custGeom>
              <a:avLst/>
              <a:gdLst>
                <a:gd name="T0" fmla="*/ 690 w 690"/>
                <a:gd name="T1" fmla="*/ 100 h 203"/>
                <a:gd name="T2" fmla="*/ 345 w 690"/>
                <a:gd name="T3" fmla="*/ 0 h 203"/>
                <a:gd name="T4" fmla="*/ 0 w 690"/>
                <a:gd name="T5" fmla="*/ 100 h 203"/>
                <a:gd name="T6" fmla="*/ 345 w 690"/>
                <a:gd name="T7" fmla="*/ 203 h 203"/>
                <a:gd name="T8" fmla="*/ 690 w 690"/>
                <a:gd name="T9" fmla="*/ 10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203">
                  <a:moveTo>
                    <a:pt x="690" y="100"/>
                  </a:moveTo>
                  <a:lnTo>
                    <a:pt x="345" y="0"/>
                  </a:lnTo>
                  <a:lnTo>
                    <a:pt x="0" y="100"/>
                  </a:lnTo>
                  <a:lnTo>
                    <a:pt x="345" y="203"/>
                  </a:lnTo>
                  <a:lnTo>
                    <a:pt x="690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 noEditPoints="1"/>
            </p:cNvSpPr>
            <p:nvPr/>
          </p:nvSpPr>
          <p:spPr bwMode="auto">
            <a:xfrm>
              <a:off x="3041649" y="2465388"/>
              <a:ext cx="1095375" cy="127000"/>
            </a:xfrm>
            <a:custGeom>
              <a:avLst/>
              <a:gdLst>
                <a:gd name="T0" fmla="*/ 136 w 690"/>
                <a:gd name="T1" fmla="*/ 0 h 80"/>
                <a:gd name="T2" fmla="*/ 0 w 690"/>
                <a:gd name="T3" fmla="*/ 39 h 80"/>
                <a:gd name="T4" fmla="*/ 136 w 690"/>
                <a:gd name="T5" fmla="*/ 80 h 80"/>
                <a:gd name="T6" fmla="*/ 136 w 690"/>
                <a:gd name="T7" fmla="*/ 0 h 80"/>
                <a:gd name="T8" fmla="*/ 553 w 690"/>
                <a:gd name="T9" fmla="*/ 0 h 80"/>
                <a:gd name="T10" fmla="*/ 553 w 690"/>
                <a:gd name="T11" fmla="*/ 80 h 80"/>
                <a:gd name="T12" fmla="*/ 690 w 690"/>
                <a:gd name="T13" fmla="*/ 39 h 80"/>
                <a:gd name="T14" fmla="*/ 553 w 690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80">
                  <a:moveTo>
                    <a:pt x="136" y="0"/>
                  </a:moveTo>
                  <a:lnTo>
                    <a:pt x="0" y="39"/>
                  </a:lnTo>
                  <a:lnTo>
                    <a:pt x="136" y="80"/>
                  </a:lnTo>
                  <a:lnTo>
                    <a:pt x="136" y="0"/>
                  </a:lnTo>
                  <a:close/>
                  <a:moveTo>
                    <a:pt x="553" y="0"/>
                  </a:moveTo>
                  <a:lnTo>
                    <a:pt x="553" y="80"/>
                  </a:lnTo>
                  <a:lnTo>
                    <a:pt x="690" y="3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 noEditPoints="1"/>
            </p:cNvSpPr>
            <p:nvPr/>
          </p:nvSpPr>
          <p:spPr bwMode="auto">
            <a:xfrm>
              <a:off x="3041649" y="2465388"/>
              <a:ext cx="1095375" cy="127000"/>
            </a:xfrm>
            <a:custGeom>
              <a:avLst/>
              <a:gdLst>
                <a:gd name="T0" fmla="*/ 136 w 690"/>
                <a:gd name="T1" fmla="*/ 0 h 80"/>
                <a:gd name="T2" fmla="*/ 0 w 690"/>
                <a:gd name="T3" fmla="*/ 39 h 80"/>
                <a:gd name="T4" fmla="*/ 136 w 690"/>
                <a:gd name="T5" fmla="*/ 80 h 80"/>
                <a:gd name="T6" fmla="*/ 136 w 690"/>
                <a:gd name="T7" fmla="*/ 0 h 80"/>
                <a:gd name="T8" fmla="*/ 553 w 690"/>
                <a:gd name="T9" fmla="*/ 0 h 80"/>
                <a:gd name="T10" fmla="*/ 553 w 690"/>
                <a:gd name="T11" fmla="*/ 80 h 80"/>
                <a:gd name="T12" fmla="*/ 690 w 690"/>
                <a:gd name="T13" fmla="*/ 39 h 80"/>
                <a:gd name="T14" fmla="*/ 553 w 690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80">
                  <a:moveTo>
                    <a:pt x="136" y="0"/>
                  </a:moveTo>
                  <a:lnTo>
                    <a:pt x="0" y="39"/>
                  </a:lnTo>
                  <a:lnTo>
                    <a:pt x="136" y="80"/>
                  </a:lnTo>
                  <a:lnTo>
                    <a:pt x="136" y="0"/>
                  </a:lnTo>
                  <a:moveTo>
                    <a:pt x="553" y="0"/>
                  </a:moveTo>
                  <a:lnTo>
                    <a:pt x="553" y="80"/>
                  </a:lnTo>
                  <a:lnTo>
                    <a:pt x="690" y="39"/>
                  </a:lnTo>
                  <a:lnTo>
                    <a:pt x="5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3041649" y="3514726"/>
              <a:ext cx="1095375" cy="125413"/>
            </a:xfrm>
            <a:custGeom>
              <a:avLst/>
              <a:gdLst>
                <a:gd name="T0" fmla="*/ 136 w 690"/>
                <a:gd name="T1" fmla="*/ 0 h 79"/>
                <a:gd name="T2" fmla="*/ 0 w 690"/>
                <a:gd name="T3" fmla="*/ 39 h 79"/>
                <a:gd name="T4" fmla="*/ 136 w 690"/>
                <a:gd name="T5" fmla="*/ 79 h 79"/>
                <a:gd name="T6" fmla="*/ 136 w 690"/>
                <a:gd name="T7" fmla="*/ 0 h 79"/>
                <a:gd name="T8" fmla="*/ 553 w 690"/>
                <a:gd name="T9" fmla="*/ 0 h 79"/>
                <a:gd name="T10" fmla="*/ 553 w 690"/>
                <a:gd name="T11" fmla="*/ 79 h 79"/>
                <a:gd name="T12" fmla="*/ 690 w 690"/>
                <a:gd name="T13" fmla="*/ 39 h 79"/>
                <a:gd name="T14" fmla="*/ 553 w 690"/>
                <a:gd name="T1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79">
                  <a:moveTo>
                    <a:pt x="136" y="0"/>
                  </a:moveTo>
                  <a:lnTo>
                    <a:pt x="0" y="39"/>
                  </a:lnTo>
                  <a:lnTo>
                    <a:pt x="136" y="79"/>
                  </a:lnTo>
                  <a:lnTo>
                    <a:pt x="136" y="0"/>
                  </a:lnTo>
                  <a:close/>
                  <a:moveTo>
                    <a:pt x="553" y="0"/>
                  </a:moveTo>
                  <a:lnTo>
                    <a:pt x="553" y="79"/>
                  </a:lnTo>
                  <a:lnTo>
                    <a:pt x="690" y="3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3041649" y="3514726"/>
              <a:ext cx="1095375" cy="125413"/>
            </a:xfrm>
            <a:custGeom>
              <a:avLst/>
              <a:gdLst>
                <a:gd name="T0" fmla="*/ 136 w 690"/>
                <a:gd name="T1" fmla="*/ 0 h 79"/>
                <a:gd name="T2" fmla="*/ 0 w 690"/>
                <a:gd name="T3" fmla="*/ 39 h 79"/>
                <a:gd name="T4" fmla="*/ 136 w 690"/>
                <a:gd name="T5" fmla="*/ 79 h 79"/>
                <a:gd name="T6" fmla="*/ 136 w 690"/>
                <a:gd name="T7" fmla="*/ 0 h 79"/>
                <a:gd name="T8" fmla="*/ 553 w 690"/>
                <a:gd name="T9" fmla="*/ 0 h 79"/>
                <a:gd name="T10" fmla="*/ 553 w 690"/>
                <a:gd name="T11" fmla="*/ 79 h 79"/>
                <a:gd name="T12" fmla="*/ 690 w 690"/>
                <a:gd name="T13" fmla="*/ 39 h 79"/>
                <a:gd name="T14" fmla="*/ 553 w 690"/>
                <a:gd name="T1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79">
                  <a:moveTo>
                    <a:pt x="136" y="0"/>
                  </a:moveTo>
                  <a:lnTo>
                    <a:pt x="0" y="39"/>
                  </a:lnTo>
                  <a:lnTo>
                    <a:pt x="136" y="79"/>
                  </a:lnTo>
                  <a:lnTo>
                    <a:pt x="136" y="0"/>
                  </a:lnTo>
                  <a:moveTo>
                    <a:pt x="553" y="0"/>
                  </a:moveTo>
                  <a:lnTo>
                    <a:pt x="553" y="79"/>
                  </a:lnTo>
                  <a:lnTo>
                    <a:pt x="690" y="39"/>
                  </a:lnTo>
                  <a:lnTo>
                    <a:pt x="5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3041649" y="4564063"/>
              <a:ext cx="1095375" cy="125413"/>
            </a:xfrm>
            <a:custGeom>
              <a:avLst/>
              <a:gdLst>
                <a:gd name="T0" fmla="*/ 136 w 690"/>
                <a:gd name="T1" fmla="*/ 0 h 79"/>
                <a:gd name="T2" fmla="*/ 0 w 690"/>
                <a:gd name="T3" fmla="*/ 38 h 79"/>
                <a:gd name="T4" fmla="*/ 136 w 690"/>
                <a:gd name="T5" fmla="*/ 79 h 79"/>
                <a:gd name="T6" fmla="*/ 136 w 690"/>
                <a:gd name="T7" fmla="*/ 0 h 79"/>
                <a:gd name="T8" fmla="*/ 553 w 690"/>
                <a:gd name="T9" fmla="*/ 0 h 79"/>
                <a:gd name="T10" fmla="*/ 553 w 690"/>
                <a:gd name="T11" fmla="*/ 79 h 79"/>
                <a:gd name="T12" fmla="*/ 690 w 690"/>
                <a:gd name="T13" fmla="*/ 38 h 79"/>
                <a:gd name="T14" fmla="*/ 553 w 690"/>
                <a:gd name="T1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79">
                  <a:moveTo>
                    <a:pt x="136" y="0"/>
                  </a:moveTo>
                  <a:lnTo>
                    <a:pt x="0" y="38"/>
                  </a:lnTo>
                  <a:lnTo>
                    <a:pt x="136" y="79"/>
                  </a:lnTo>
                  <a:lnTo>
                    <a:pt x="136" y="0"/>
                  </a:lnTo>
                  <a:close/>
                  <a:moveTo>
                    <a:pt x="553" y="0"/>
                  </a:moveTo>
                  <a:lnTo>
                    <a:pt x="553" y="79"/>
                  </a:lnTo>
                  <a:lnTo>
                    <a:pt x="690" y="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3041649" y="4564063"/>
              <a:ext cx="1095375" cy="125413"/>
            </a:xfrm>
            <a:custGeom>
              <a:avLst/>
              <a:gdLst>
                <a:gd name="T0" fmla="*/ 136 w 690"/>
                <a:gd name="T1" fmla="*/ 0 h 79"/>
                <a:gd name="T2" fmla="*/ 0 w 690"/>
                <a:gd name="T3" fmla="*/ 38 h 79"/>
                <a:gd name="T4" fmla="*/ 136 w 690"/>
                <a:gd name="T5" fmla="*/ 79 h 79"/>
                <a:gd name="T6" fmla="*/ 136 w 690"/>
                <a:gd name="T7" fmla="*/ 0 h 79"/>
                <a:gd name="T8" fmla="*/ 553 w 690"/>
                <a:gd name="T9" fmla="*/ 0 h 79"/>
                <a:gd name="T10" fmla="*/ 553 w 690"/>
                <a:gd name="T11" fmla="*/ 79 h 79"/>
                <a:gd name="T12" fmla="*/ 690 w 690"/>
                <a:gd name="T13" fmla="*/ 38 h 79"/>
                <a:gd name="T14" fmla="*/ 553 w 690"/>
                <a:gd name="T1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79">
                  <a:moveTo>
                    <a:pt x="136" y="0"/>
                  </a:moveTo>
                  <a:lnTo>
                    <a:pt x="0" y="38"/>
                  </a:lnTo>
                  <a:lnTo>
                    <a:pt x="136" y="79"/>
                  </a:lnTo>
                  <a:lnTo>
                    <a:pt x="136" y="0"/>
                  </a:lnTo>
                  <a:moveTo>
                    <a:pt x="553" y="0"/>
                  </a:moveTo>
                  <a:lnTo>
                    <a:pt x="553" y="79"/>
                  </a:lnTo>
                  <a:lnTo>
                    <a:pt x="690" y="38"/>
                  </a:lnTo>
                  <a:lnTo>
                    <a:pt x="5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3919537" y="1414463"/>
              <a:ext cx="217488" cy="128588"/>
            </a:xfrm>
            <a:custGeom>
              <a:avLst/>
              <a:gdLst>
                <a:gd name="T0" fmla="*/ 0 w 137"/>
                <a:gd name="T1" fmla="*/ 0 h 81"/>
                <a:gd name="T2" fmla="*/ 0 w 137"/>
                <a:gd name="T3" fmla="*/ 81 h 81"/>
                <a:gd name="T4" fmla="*/ 137 w 137"/>
                <a:gd name="T5" fmla="*/ 40 h 81"/>
                <a:gd name="T6" fmla="*/ 0 w 137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81">
                  <a:moveTo>
                    <a:pt x="0" y="0"/>
                  </a:moveTo>
                  <a:lnTo>
                    <a:pt x="0" y="81"/>
                  </a:lnTo>
                  <a:lnTo>
                    <a:pt x="13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3919537" y="1414463"/>
              <a:ext cx="217488" cy="128588"/>
            </a:xfrm>
            <a:custGeom>
              <a:avLst/>
              <a:gdLst>
                <a:gd name="T0" fmla="*/ 0 w 137"/>
                <a:gd name="T1" fmla="*/ 0 h 81"/>
                <a:gd name="T2" fmla="*/ 0 w 137"/>
                <a:gd name="T3" fmla="*/ 81 h 81"/>
                <a:gd name="T4" fmla="*/ 137 w 137"/>
                <a:gd name="T5" fmla="*/ 40 h 81"/>
                <a:gd name="T6" fmla="*/ 0 w 137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81">
                  <a:moveTo>
                    <a:pt x="0" y="0"/>
                  </a:moveTo>
                  <a:lnTo>
                    <a:pt x="0" y="81"/>
                  </a:lnTo>
                  <a:lnTo>
                    <a:pt x="137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3041649" y="1414463"/>
              <a:ext cx="215900" cy="128588"/>
            </a:xfrm>
            <a:custGeom>
              <a:avLst/>
              <a:gdLst>
                <a:gd name="T0" fmla="*/ 136 w 136"/>
                <a:gd name="T1" fmla="*/ 0 h 81"/>
                <a:gd name="T2" fmla="*/ 0 w 136"/>
                <a:gd name="T3" fmla="*/ 40 h 81"/>
                <a:gd name="T4" fmla="*/ 136 w 136"/>
                <a:gd name="T5" fmla="*/ 81 h 81"/>
                <a:gd name="T6" fmla="*/ 136 w 136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81">
                  <a:moveTo>
                    <a:pt x="136" y="0"/>
                  </a:moveTo>
                  <a:lnTo>
                    <a:pt x="0" y="40"/>
                  </a:lnTo>
                  <a:lnTo>
                    <a:pt x="136" y="81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5B9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3041649" y="1414463"/>
              <a:ext cx="215900" cy="128588"/>
            </a:xfrm>
            <a:custGeom>
              <a:avLst/>
              <a:gdLst>
                <a:gd name="T0" fmla="*/ 136 w 136"/>
                <a:gd name="T1" fmla="*/ 0 h 81"/>
                <a:gd name="T2" fmla="*/ 0 w 136"/>
                <a:gd name="T3" fmla="*/ 40 h 81"/>
                <a:gd name="T4" fmla="*/ 136 w 136"/>
                <a:gd name="T5" fmla="*/ 81 h 81"/>
                <a:gd name="T6" fmla="*/ 136 w 136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81">
                  <a:moveTo>
                    <a:pt x="136" y="0"/>
                  </a:moveTo>
                  <a:lnTo>
                    <a:pt x="0" y="40"/>
                  </a:lnTo>
                  <a:lnTo>
                    <a:pt x="136" y="81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3257549" y="1122363"/>
              <a:ext cx="661988" cy="4714876"/>
            </a:xfrm>
            <a:custGeom>
              <a:avLst/>
              <a:gdLst>
                <a:gd name="T0" fmla="*/ 0 w 417"/>
                <a:gd name="T1" fmla="*/ 61 h 3612"/>
                <a:gd name="T2" fmla="*/ 209 w 417"/>
                <a:gd name="T3" fmla="*/ 0 h 3612"/>
                <a:gd name="T4" fmla="*/ 417 w 417"/>
                <a:gd name="T5" fmla="*/ 61 h 3612"/>
                <a:gd name="T6" fmla="*/ 417 w 417"/>
                <a:gd name="T7" fmla="*/ 3612 h 3612"/>
                <a:gd name="T8" fmla="*/ 0 w 417"/>
                <a:gd name="T9" fmla="*/ 3612 h 3612"/>
                <a:gd name="T10" fmla="*/ 0 w 417"/>
                <a:gd name="T11" fmla="*/ 61 h 3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7" h="3612">
                  <a:moveTo>
                    <a:pt x="0" y="61"/>
                  </a:moveTo>
                  <a:lnTo>
                    <a:pt x="209" y="0"/>
                  </a:lnTo>
                  <a:lnTo>
                    <a:pt x="417" y="61"/>
                  </a:lnTo>
                  <a:lnTo>
                    <a:pt x="417" y="3612"/>
                  </a:lnTo>
                  <a:lnTo>
                    <a:pt x="0" y="3612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3041649" y="1477963"/>
              <a:ext cx="1095375" cy="890588"/>
            </a:xfrm>
            <a:custGeom>
              <a:avLst/>
              <a:gdLst>
                <a:gd name="T0" fmla="*/ 0 w 690"/>
                <a:gd name="T1" fmla="*/ 459 h 561"/>
                <a:gd name="T2" fmla="*/ 345 w 690"/>
                <a:gd name="T3" fmla="*/ 561 h 561"/>
                <a:gd name="T4" fmla="*/ 690 w 690"/>
                <a:gd name="T5" fmla="*/ 459 h 561"/>
                <a:gd name="T6" fmla="*/ 690 w 690"/>
                <a:gd name="T7" fmla="*/ 0 h 561"/>
                <a:gd name="T8" fmla="*/ 345 w 690"/>
                <a:gd name="T9" fmla="*/ 103 h 561"/>
                <a:gd name="T10" fmla="*/ 0 w 690"/>
                <a:gd name="T11" fmla="*/ 0 h 561"/>
                <a:gd name="T12" fmla="*/ 0 w 690"/>
                <a:gd name="T13" fmla="*/ 459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1">
                  <a:moveTo>
                    <a:pt x="0" y="459"/>
                  </a:moveTo>
                  <a:lnTo>
                    <a:pt x="345" y="561"/>
                  </a:lnTo>
                  <a:lnTo>
                    <a:pt x="690" y="459"/>
                  </a:lnTo>
                  <a:lnTo>
                    <a:pt x="690" y="0"/>
                  </a:lnTo>
                  <a:lnTo>
                    <a:pt x="345" y="103"/>
                  </a:lnTo>
                  <a:lnTo>
                    <a:pt x="0" y="0"/>
                  </a:lnTo>
                  <a:lnTo>
                    <a:pt x="0" y="4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3041649" y="1477963"/>
              <a:ext cx="1095375" cy="890588"/>
            </a:xfrm>
            <a:custGeom>
              <a:avLst/>
              <a:gdLst>
                <a:gd name="T0" fmla="*/ 0 w 690"/>
                <a:gd name="T1" fmla="*/ 459 h 561"/>
                <a:gd name="T2" fmla="*/ 345 w 690"/>
                <a:gd name="T3" fmla="*/ 561 h 561"/>
                <a:gd name="T4" fmla="*/ 690 w 690"/>
                <a:gd name="T5" fmla="*/ 459 h 561"/>
                <a:gd name="T6" fmla="*/ 690 w 690"/>
                <a:gd name="T7" fmla="*/ 0 h 561"/>
                <a:gd name="T8" fmla="*/ 345 w 690"/>
                <a:gd name="T9" fmla="*/ 103 h 561"/>
                <a:gd name="T10" fmla="*/ 0 w 690"/>
                <a:gd name="T11" fmla="*/ 0 h 561"/>
                <a:gd name="T12" fmla="*/ 0 w 690"/>
                <a:gd name="T13" fmla="*/ 459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1">
                  <a:moveTo>
                    <a:pt x="0" y="459"/>
                  </a:moveTo>
                  <a:lnTo>
                    <a:pt x="345" y="561"/>
                  </a:lnTo>
                  <a:lnTo>
                    <a:pt x="690" y="459"/>
                  </a:lnTo>
                  <a:lnTo>
                    <a:pt x="690" y="0"/>
                  </a:lnTo>
                  <a:lnTo>
                    <a:pt x="345" y="103"/>
                  </a:lnTo>
                  <a:lnTo>
                    <a:pt x="0" y="0"/>
                  </a:lnTo>
                  <a:lnTo>
                    <a:pt x="0" y="4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3041649" y="1477963"/>
              <a:ext cx="547688" cy="890588"/>
            </a:xfrm>
            <a:custGeom>
              <a:avLst/>
              <a:gdLst>
                <a:gd name="T0" fmla="*/ 0 w 345"/>
                <a:gd name="T1" fmla="*/ 0 h 561"/>
                <a:gd name="T2" fmla="*/ 0 w 345"/>
                <a:gd name="T3" fmla="*/ 459 h 561"/>
                <a:gd name="T4" fmla="*/ 345 w 345"/>
                <a:gd name="T5" fmla="*/ 561 h 561"/>
                <a:gd name="T6" fmla="*/ 345 w 345"/>
                <a:gd name="T7" fmla="*/ 103 h 561"/>
                <a:gd name="T8" fmla="*/ 136 w 345"/>
                <a:gd name="T9" fmla="*/ 41 h 561"/>
                <a:gd name="T10" fmla="*/ 0 w 345"/>
                <a:gd name="T11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61">
                  <a:moveTo>
                    <a:pt x="0" y="0"/>
                  </a:moveTo>
                  <a:lnTo>
                    <a:pt x="0" y="459"/>
                  </a:lnTo>
                  <a:lnTo>
                    <a:pt x="345" y="561"/>
                  </a:lnTo>
                  <a:lnTo>
                    <a:pt x="345" y="103"/>
                  </a:lnTo>
                  <a:lnTo>
                    <a:pt x="1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58738"/>
              <a:endParaRPr lang="en-US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3041649" y="1477963"/>
              <a:ext cx="547688" cy="890588"/>
            </a:xfrm>
            <a:custGeom>
              <a:avLst/>
              <a:gdLst>
                <a:gd name="T0" fmla="*/ 0 w 345"/>
                <a:gd name="T1" fmla="*/ 0 h 561"/>
                <a:gd name="T2" fmla="*/ 0 w 345"/>
                <a:gd name="T3" fmla="*/ 459 h 561"/>
                <a:gd name="T4" fmla="*/ 345 w 345"/>
                <a:gd name="T5" fmla="*/ 561 h 561"/>
                <a:gd name="T6" fmla="*/ 345 w 345"/>
                <a:gd name="T7" fmla="*/ 103 h 561"/>
                <a:gd name="T8" fmla="*/ 136 w 345"/>
                <a:gd name="T9" fmla="*/ 41 h 561"/>
                <a:gd name="T10" fmla="*/ 0 w 345"/>
                <a:gd name="T11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61">
                  <a:moveTo>
                    <a:pt x="0" y="0"/>
                  </a:moveTo>
                  <a:lnTo>
                    <a:pt x="0" y="459"/>
                  </a:lnTo>
                  <a:lnTo>
                    <a:pt x="345" y="561"/>
                  </a:lnTo>
                  <a:lnTo>
                    <a:pt x="345" y="103"/>
                  </a:lnTo>
                  <a:lnTo>
                    <a:pt x="136" y="4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3041649" y="2527301"/>
              <a:ext cx="1095375" cy="890588"/>
            </a:xfrm>
            <a:custGeom>
              <a:avLst/>
              <a:gdLst>
                <a:gd name="T0" fmla="*/ 0 w 690"/>
                <a:gd name="T1" fmla="*/ 459 h 561"/>
                <a:gd name="T2" fmla="*/ 345 w 690"/>
                <a:gd name="T3" fmla="*/ 561 h 561"/>
                <a:gd name="T4" fmla="*/ 690 w 690"/>
                <a:gd name="T5" fmla="*/ 459 h 561"/>
                <a:gd name="T6" fmla="*/ 690 w 690"/>
                <a:gd name="T7" fmla="*/ 0 h 561"/>
                <a:gd name="T8" fmla="*/ 345 w 690"/>
                <a:gd name="T9" fmla="*/ 103 h 561"/>
                <a:gd name="T10" fmla="*/ 0 w 690"/>
                <a:gd name="T11" fmla="*/ 0 h 561"/>
                <a:gd name="T12" fmla="*/ 0 w 690"/>
                <a:gd name="T13" fmla="*/ 459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1">
                  <a:moveTo>
                    <a:pt x="0" y="459"/>
                  </a:moveTo>
                  <a:lnTo>
                    <a:pt x="345" y="561"/>
                  </a:lnTo>
                  <a:lnTo>
                    <a:pt x="690" y="459"/>
                  </a:lnTo>
                  <a:lnTo>
                    <a:pt x="690" y="0"/>
                  </a:lnTo>
                  <a:lnTo>
                    <a:pt x="345" y="103"/>
                  </a:lnTo>
                  <a:lnTo>
                    <a:pt x="0" y="0"/>
                  </a:lnTo>
                  <a:lnTo>
                    <a:pt x="0" y="4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3041649" y="2527301"/>
              <a:ext cx="1095375" cy="890588"/>
            </a:xfrm>
            <a:custGeom>
              <a:avLst/>
              <a:gdLst>
                <a:gd name="T0" fmla="*/ 0 w 690"/>
                <a:gd name="T1" fmla="*/ 459 h 561"/>
                <a:gd name="T2" fmla="*/ 345 w 690"/>
                <a:gd name="T3" fmla="*/ 561 h 561"/>
                <a:gd name="T4" fmla="*/ 690 w 690"/>
                <a:gd name="T5" fmla="*/ 459 h 561"/>
                <a:gd name="T6" fmla="*/ 690 w 690"/>
                <a:gd name="T7" fmla="*/ 0 h 561"/>
                <a:gd name="T8" fmla="*/ 345 w 690"/>
                <a:gd name="T9" fmla="*/ 103 h 561"/>
                <a:gd name="T10" fmla="*/ 0 w 690"/>
                <a:gd name="T11" fmla="*/ 0 h 561"/>
                <a:gd name="T12" fmla="*/ 0 w 690"/>
                <a:gd name="T13" fmla="*/ 459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1">
                  <a:moveTo>
                    <a:pt x="0" y="459"/>
                  </a:moveTo>
                  <a:lnTo>
                    <a:pt x="345" y="561"/>
                  </a:lnTo>
                  <a:lnTo>
                    <a:pt x="690" y="459"/>
                  </a:lnTo>
                  <a:lnTo>
                    <a:pt x="690" y="0"/>
                  </a:lnTo>
                  <a:lnTo>
                    <a:pt x="345" y="103"/>
                  </a:lnTo>
                  <a:lnTo>
                    <a:pt x="0" y="0"/>
                  </a:lnTo>
                  <a:lnTo>
                    <a:pt x="0" y="4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3041649" y="2527301"/>
              <a:ext cx="547688" cy="890588"/>
            </a:xfrm>
            <a:custGeom>
              <a:avLst/>
              <a:gdLst>
                <a:gd name="T0" fmla="*/ 0 w 345"/>
                <a:gd name="T1" fmla="*/ 0 h 561"/>
                <a:gd name="T2" fmla="*/ 0 w 345"/>
                <a:gd name="T3" fmla="*/ 459 h 561"/>
                <a:gd name="T4" fmla="*/ 345 w 345"/>
                <a:gd name="T5" fmla="*/ 561 h 561"/>
                <a:gd name="T6" fmla="*/ 345 w 345"/>
                <a:gd name="T7" fmla="*/ 103 h 561"/>
                <a:gd name="T8" fmla="*/ 136 w 345"/>
                <a:gd name="T9" fmla="*/ 41 h 561"/>
                <a:gd name="T10" fmla="*/ 0 w 345"/>
                <a:gd name="T11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61">
                  <a:moveTo>
                    <a:pt x="0" y="0"/>
                  </a:moveTo>
                  <a:lnTo>
                    <a:pt x="0" y="459"/>
                  </a:lnTo>
                  <a:lnTo>
                    <a:pt x="345" y="561"/>
                  </a:lnTo>
                  <a:lnTo>
                    <a:pt x="345" y="103"/>
                  </a:lnTo>
                  <a:lnTo>
                    <a:pt x="136" y="4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3041649" y="3576638"/>
              <a:ext cx="1095375" cy="889000"/>
            </a:xfrm>
            <a:custGeom>
              <a:avLst/>
              <a:gdLst>
                <a:gd name="T0" fmla="*/ 0 w 690"/>
                <a:gd name="T1" fmla="*/ 459 h 560"/>
                <a:gd name="T2" fmla="*/ 345 w 690"/>
                <a:gd name="T3" fmla="*/ 560 h 560"/>
                <a:gd name="T4" fmla="*/ 690 w 690"/>
                <a:gd name="T5" fmla="*/ 459 h 560"/>
                <a:gd name="T6" fmla="*/ 690 w 690"/>
                <a:gd name="T7" fmla="*/ 0 h 560"/>
                <a:gd name="T8" fmla="*/ 345 w 690"/>
                <a:gd name="T9" fmla="*/ 102 h 560"/>
                <a:gd name="T10" fmla="*/ 0 w 690"/>
                <a:gd name="T11" fmla="*/ 0 h 560"/>
                <a:gd name="T12" fmla="*/ 0 w 690"/>
                <a:gd name="T13" fmla="*/ 459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0">
                  <a:moveTo>
                    <a:pt x="0" y="459"/>
                  </a:moveTo>
                  <a:lnTo>
                    <a:pt x="345" y="560"/>
                  </a:lnTo>
                  <a:lnTo>
                    <a:pt x="690" y="459"/>
                  </a:lnTo>
                  <a:lnTo>
                    <a:pt x="690" y="0"/>
                  </a:lnTo>
                  <a:lnTo>
                    <a:pt x="345" y="102"/>
                  </a:lnTo>
                  <a:lnTo>
                    <a:pt x="0" y="0"/>
                  </a:lnTo>
                  <a:lnTo>
                    <a:pt x="0" y="4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3041649" y="3576638"/>
              <a:ext cx="1095375" cy="889000"/>
            </a:xfrm>
            <a:custGeom>
              <a:avLst/>
              <a:gdLst>
                <a:gd name="T0" fmla="*/ 0 w 690"/>
                <a:gd name="T1" fmla="*/ 459 h 560"/>
                <a:gd name="T2" fmla="*/ 345 w 690"/>
                <a:gd name="T3" fmla="*/ 560 h 560"/>
                <a:gd name="T4" fmla="*/ 690 w 690"/>
                <a:gd name="T5" fmla="*/ 459 h 560"/>
                <a:gd name="T6" fmla="*/ 690 w 690"/>
                <a:gd name="T7" fmla="*/ 0 h 560"/>
                <a:gd name="T8" fmla="*/ 345 w 690"/>
                <a:gd name="T9" fmla="*/ 102 h 560"/>
                <a:gd name="T10" fmla="*/ 0 w 690"/>
                <a:gd name="T11" fmla="*/ 0 h 560"/>
                <a:gd name="T12" fmla="*/ 0 w 690"/>
                <a:gd name="T13" fmla="*/ 459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0">
                  <a:moveTo>
                    <a:pt x="0" y="459"/>
                  </a:moveTo>
                  <a:lnTo>
                    <a:pt x="345" y="560"/>
                  </a:lnTo>
                  <a:lnTo>
                    <a:pt x="690" y="459"/>
                  </a:lnTo>
                  <a:lnTo>
                    <a:pt x="690" y="0"/>
                  </a:lnTo>
                  <a:lnTo>
                    <a:pt x="345" y="102"/>
                  </a:lnTo>
                  <a:lnTo>
                    <a:pt x="0" y="0"/>
                  </a:lnTo>
                  <a:lnTo>
                    <a:pt x="0" y="4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041649" y="3576638"/>
              <a:ext cx="547688" cy="889000"/>
            </a:xfrm>
            <a:custGeom>
              <a:avLst/>
              <a:gdLst>
                <a:gd name="T0" fmla="*/ 0 w 345"/>
                <a:gd name="T1" fmla="*/ 0 h 560"/>
                <a:gd name="T2" fmla="*/ 0 w 345"/>
                <a:gd name="T3" fmla="*/ 459 h 560"/>
                <a:gd name="T4" fmla="*/ 345 w 345"/>
                <a:gd name="T5" fmla="*/ 560 h 560"/>
                <a:gd name="T6" fmla="*/ 345 w 345"/>
                <a:gd name="T7" fmla="*/ 102 h 560"/>
                <a:gd name="T8" fmla="*/ 136 w 345"/>
                <a:gd name="T9" fmla="*/ 40 h 560"/>
                <a:gd name="T10" fmla="*/ 0 w 345"/>
                <a:gd name="T11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60">
                  <a:moveTo>
                    <a:pt x="0" y="0"/>
                  </a:moveTo>
                  <a:lnTo>
                    <a:pt x="0" y="459"/>
                  </a:lnTo>
                  <a:lnTo>
                    <a:pt x="345" y="560"/>
                  </a:lnTo>
                  <a:lnTo>
                    <a:pt x="345" y="102"/>
                  </a:lnTo>
                  <a:lnTo>
                    <a:pt x="136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3041649" y="4624388"/>
              <a:ext cx="1095375" cy="890588"/>
            </a:xfrm>
            <a:custGeom>
              <a:avLst/>
              <a:gdLst>
                <a:gd name="T0" fmla="*/ 0 w 690"/>
                <a:gd name="T1" fmla="*/ 460 h 561"/>
                <a:gd name="T2" fmla="*/ 345 w 690"/>
                <a:gd name="T3" fmla="*/ 561 h 561"/>
                <a:gd name="T4" fmla="*/ 690 w 690"/>
                <a:gd name="T5" fmla="*/ 460 h 561"/>
                <a:gd name="T6" fmla="*/ 690 w 690"/>
                <a:gd name="T7" fmla="*/ 0 h 561"/>
                <a:gd name="T8" fmla="*/ 345 w 690"/>
                <a:gd name="T9" fmla="*/ 103 h 561"/>
                <a:gd name="T10" fmla="*/ 0 w 690"/>
                <a:gd name="T11" fmla="*/ 0 h 561"/>
                <a:gd name="T12" fmla="*/ 0 w 690"/>
                <a:gd name="T13" fmla="*/ 46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1">
                  <a:moveTo>
                    <a:pt x="0" y="460"/>
                  </a:moveTo>
                  <a:lnTo>
                    <a:pt x="345" y="561"/>
                  </a:lnTo>
                  <a:lnTo>
                    <a:pt x="690" y="460"/>
                  </a:lnTo>
                  <a:lnTo>
                    <a:pt x="690" y="0"/>
                  </a:lnTo>
                  <a:lnTo>
                    <a:pt x="345" y="103"/>
                  </a:lnTo>
                  <a:lnTo>
                    <a:pt x="0" y="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3041649" y="4624388"/>
              <a:ext cx="1095375" cy="890588"/>
            </a:xfrm>
            <a:custGeom>
              <a:avLst/>
              <a:gdLst>
                <a:gd name="T0" fmla="*/ 0 w 690"/>
                <a:gd name="T1" fmla="*/ 460 h 561"/>
                <a:gd name="T2" fmla="*/ 345 w 690"/>
                <a:gd name="T3" fmla="*/ 561 h 561"/>
                <a:gd name="T4" fmla="*/ 690 w 690"/>
                <a:gd name="T5" fmla="*/ 460 h 561"/>
                <a:gd name="T6" fmla="*/ 690 w 690"/>
                <a:gd name="T7" fmla="*/ 0 h 561"/>
                <a:gd name="T8" fmla="*/ 345 w 690"/>
                <a:gd name="T9" fmla="*/ 103 h 561"/>
                <a:gd name="T10" fmla="*/ 0 w 690"/>
                <a:gd name="T11" fmla="*/ 0 h 561"/>
                <a:gd name="T12" fmla="*/ 0 w 690"/>
                <a:gd name="T13" fmla="*/ 46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561">
                  <a:moveTo>
                    <a:pt x="0" y="460"/>
                  </a:moveTo>
                  <a:lnTo>
                    <a:pt x="345" y="561"/>
                  </a:lnTo>
                  <a:lnTo>
                    <a:pt x="690" y="460"/>
                  </a:lnTo>
                  <a:lnTo>
                    <a:pt x="690" y="0"/>
                  </a:lnTo>
                  <a:lnTo>
                    <a:pt x="345" y="103"/>
                  </a:lnTo>
                  <a:lnTo>
                    <a:pt x="0" y="0"/>
                  </a:lnTo>
                  <a:lnTo>
                    <a:pt x="0" y="4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8"/>
            <p:cNvSpPr>
              <a:spLocks/>
            </p:cNvSpPr>
            <p:nvPr/>
          </p:nvSpPr>
          <p:spPr bwMode="auto">
            <a:xfrm>
              <a:off x="3041649" y="4624388"/>
              <a:ext cx="547688" cy="890588"/>
            </a:xfrm>
            <a:custGeom>
              <a:avLst/>
              <a:gdLst>
                <a:gd name="T0" fmla="*/ 0 w 345"/>
                <a:gd name="T1" fmla="*/ 0 h 561"/>
                <a:gd name="T2" fmla="*/ 0 w 345"/>
                <a:gd name="T3" fmla="*/ 460 h 561"/>
                <a:gd name="T4" fmla="*/ 345 w 345"/>
                <a:gd name="T5" fmla="*/ 561 h 561"/>
                <a:gd name="T6" fmla="*/ 345 w 345"/>
                <a:gd name="T7" fmla="*/ 103 h 561"/>
                <a:gd name="T8" fmla="*/ 136 w 345"/>
                <a:gd name="T9" fmla="*/ 41 h 561"/>
                <a:gd name="T10" fmla="*/ 0 w 345"/>
                <a:gd name="T11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61">
                  <a:moveTo>
                    <a:pt x="0" y="0"/>
                  </a:moveTo>
                  <a:lnTo>
                    <a:pt x="0" y="460"/>
                  </a:lnTo>
                  <a:lnTo>
                    <a:pt x="345" y="561"/>
                  </a:lnTo>
                  <a:lnTo>
                    <a:pt x="345" y="103"/>
                  </a:lnTo>
                  <a:lnTo>
                    <a:pt x="136" y="4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Freeform 50"/>
          <p:cNvSpPr>
            <a:spLocks/>
          </p:cNvSpPr>
          <p:nvPr/>
        </p:nvSpPr>
        <p:spPr bwMode="auto">
          <a:xfrm>
            <a:off x="3041649" y="5673726"/>
            <a:ext cx="1095375" cy="890588"/>
          </a:xfrm>
          <a:custGeom>
            <a:avLst/>
            <a:gdLst>
              <a:gd name="T0" fmla="*/ 0 w 690"/>
              <a:gd name="T1" fmla="*/ 459 h 561"/>
              <a:gd name="T2" fmla="*/ 345 w 690"/>
              <a:gd name="T3" fmla="*/ 561 h 561"/>
              <a:gd name="T4" fmla="*/ 690 w 690"/>
              <a:gd name="T5" fmla="*/ 459 h 561"/>
              <a:gd name="T6" fmla="*/ 690 w 690"/>
              <a:gd name="T7" fmla="*/ 0 h 561"/>
              <a:gd name="T8" fmla="*/ 345 w 690"/>
              <a:gd name="T9" fmla="*/ 103 h 561"/>
              <a:gd name="T10" fmla="*/ 0 w 690"/>
              <a:gd name="T11" fmla="*/ 0 h 561"/>
              <a:gd name="T12" fmla="*/ 0 w 690"/>
              <a:gd name="T13" fmla="*/ 459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0" h="561">
                <a:moveTo>
                  <a:pt x="0" y="459"/>
                </a:moveTo>
                <a:lnTo>
                  <a:pt x="345" y="561"/>
                </a:lnTo>
                <a:lnTo>
                  <a:pt x="690" y="459"/>
                </a:lnTo>
                <a:lnTo>
                  <a:pt x="690" y="0"/>
                </a:lnTo>
                <a:lnTo>
                  <a:pt x="345" y="103"/>
                </a:lnTo>
                <a:lnTo>
                  <a:pt x="0" y="0"/>
                </a:lnTo>
                <a:lnTo>
                  <a:pt x="0" y="45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645020" y="2615828"/>
            <a:ext cx="357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This is a sample text. Insert your desired text here. 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645020" y="3948528"/>
            <a:ext cx="357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This is a sample text. Insert your desired text here. 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645020" y="5281229"/>
            <a:ext cx="357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This is a sample text. Insert your desired text here. 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527" y="458576"/>
            <a:ext cx="7200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kern="0" spc="-300" dirty="0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4000" b="1" kern="0" spc="-300" dirty="0" err="1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</a:t>
            </a:r>
            <a:r>
              <a:rPr lang="en-US" sz="4000" b="1" kern="0" spc="-300" dirty="0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000" b="1" kern="0" spc="-300" dirty="0" err="1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</a:t>
            </a:r>
            <a:r>
              <a:rPr lang="en-US" sz="4000" b="1" kern="0" spc="-300" dirty="0" smtClean="0">
                <a:ln w="19050">
                  <a:noFill/>
                </a:ln>
                <a:solidFill>
                  <a:schemeClr val="tx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spc="-300" dirty="0">
              <a:ln w="19050">
                <a:noFill/>
              </a:ln>
              <a:solidFill>
                <a:schemeClr val="tx1">
                  <a:alpha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64"/>
          <p:cNvSpPr/>
          <p:nvPr/>
        </p:nvSpPr>
        <p:spPr>
          <a:xfrm>
            <a:off x="589426" y="1315562"/>
            <a:ext cx="51991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cs typeface="Montserrat-Bold"/>
              </a:rPr>
              <a:t>Instruções Normativas e modelos: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Plano de amortização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Duração passivo e taxa de juros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Nota Técnica Atuarial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Relatório Avaliação Atuarial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Fluxos Atuariais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Relatório Análise Hipóteses</a:t>
            </a:r>
          </a:p>
          <a:p>
            <a:endParaRPr lang="pt-BR" sz="2400" dirty="0">
              <a:cs typeface="Montserrat-Bold"/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337361" y="3479870"/>
            <a:ext cx="5100984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2400" b="1" dirty="0">
              <a:solidFill>
                <a:srgbClr val="FF0000"/>
              </a:solidFill>
              <a:latin typeface="+mj-lt"/>
              <a:cs typeface="Montserrat-Bold"/>
            </a:endParaRPr>
          </a:p>
        </p:txBody>
      </p:sp>
      <p:sp>
        <p:nvSpPr>
          <p:cNvPr id="57" name="Rectangle 64"/>
          <p:cNvSpPr/>
          <p:nvPr/>
        </p:nvSpPr>
        <p:spPr>
          <a:xfrm>
            <a:off x="7425115" y="4496398"/>
            <a:ext cx="4273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  <a:cs typeface="Montserrat-Bold"/>
              </a:rPr>
              <a:t>Ganhos e Perdas Atuariais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  <a:cs typeface="Montserrat-Bold"/>
              </a:rPr>
              <a:t>Reposição de servidores (gerações futuras)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70C0"/>
                </a:solidFill>
                <a:cs typeface="Montserrat-Bold"/>
              </a:rPr>
              <a:t>Processo análise SPREV</a:t>
            </a:r>
            <a:endParaRPr lang="pt-BR" sz="2400" dirty="0">
              <a:solidFill>
                <a:srgbClr val="0070C0"/>
              </a:solidFill>
              <a:cs typeface="Montserrat-Bold"/>
            </a:endParaRPr>
          </a:p>
        </p:txBody>
      </p:sp>
      <p:sp>
        <p:nvSpPr>
          <p:cNvPr id="61" name="Rectangle 64"/>
          <p:cNvSpPr/>
          <p:nvPr/>
        </p:nvSpPr>
        <p:spPr>
          <a:xfrm>
            <a:off x="7364061" y="1440115"/>
            <a:ext cx="49246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cs typeface="Montserrat-Bold"/>
              </a:rPr>
              <a:t>Instruções Normativas e modelos: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Demonstrativo Viabilidade do Plano de Custeio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Perfil Atuarial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Métodos de Financiamento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Montserrat-Bold"/>
              </a:rPr>
              <a:t>Base Cadastral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40596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589" y="5259022"/>
            <a:ext cx="12188825" cy="1598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oup 29"/>
          <p:cNvGrpSpPr/>
          <p:nvPr/>
        </p:nvGrpSpPr>
        <p:grpSpPr>
          <a:xfrm>
            <a:off x="4572000" y="3619500"/>
            <a:ext cx="3048000" cy="2667000"/>
            <a:chOff x="4570412" y="3619500"/>
            <a:chExt cx="3048000" cy="2667000"/>
          </a:xfrm>
        </p:grpSpPr>
        <p:sp>
          <p:nvSpPr>
            <p:cNvPr id="34" name="Rectangle 33"/>
            <p:cNvSpPr/>
            <p:nvPr/>
          </p:nvSpPr>
          <p:spPr>
            <a:xfrm>
              <a:off x="4570412" y="4038600"/>
              <a:ext cx="3048000" cy="18288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304800" dir="18900000" sy="23000" kx="-1200000" algn="b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36"/>
            <p:cNvSpPr/>
            <p:nvPr/>
          </p:nvSpPr>
          <p:spPr>
            <a:xfrm>
              <a:off x="4570412" y="3619500"/>
              <a:ext cx="3048000" cy="8382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Oval 38"/>
            <p:cNvSpPr/>
            <p:nvPr/>
          </p:nvSpPr>
          <p:spPr>
            <a:xfrm>
              <a:off x="4570412" y="5448300"/>
              <a:ext cx="3048000" cy="8382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50458" y="4694173"/>
            <a:ext cx="1291087" cy="1129701"/>
            <a:chOff x="4113212" y="3276600"/>
            <a:chExt cx="3048000" cy="2667000"/>
          </a:xfrm>
          <a:solidFill>
            <a:srgbClr val="002060"/>
          </a:solidFill>
        </p:grpSpPr>
        <p:sp>
          <p:nvSpPr>
            <p:cNvPr id="41" name="Rectangle 40"/>
            <p:cNvSpPr/>
            <p:nvPr/>
          </p:nvSpPr>
          <p:spPr>
            <a:xfrm>
              <a:off x="4113212" y="3695700"/>
              <a:ext cx="30480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113212" y="32766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113212" y="5105400"/>
              <a:ext cx="30480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62210" y="720344"/>
            <a:ext cx="12025336" cy="1143000"/>
          </a:xfrm>
        </p:spPr>
        <p:txBody>
          <a:bodyPr/>
          <a:lstStyle/>
          <a:p>
            <a:r>
              <a:rPr lang="pt-BR" dirty="0" smtClean="0"/>
              <a:t>Impactos: Perfil Atuarial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1371600"/>
            <a:ext cx="16002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itchFamily="34" charset="0"/>
                <a:cs typeface="Arial" pitchFamily="34" charset="0"/>
              </a:rPr>
              <a:t>01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16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532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764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8800" y="1371600"/>
            <a:ext cx="1600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32" name="Freeform 31"/>
          <p:cNvSpPr/>
          <p:nvPr/>
        </p:nvSpPr>
        <p:spPr>
          <a:xfrm>
            <a:off x="1143371" y="1820762"/>
            <a:ext cx="4948467" cy="3056038"/>
          </a:xfrm>
          <a:custGeom>
            <a:avLst/>
            <a:gdLst>
              <a:gd name="connsiteX0" fmla="*/ 90979 w 8479541"/>
              <a:gd name="connsiteY0" fmla="*/ 385515 h 3430640"/>
              <a:gd name="connsiteX1" fmla="*/ 8389590 w 8479541"/>
              <a:gd name="connsiteY1" fmla="*/ 376889 h 3430640"/>
              <a:gd name="connsiteX2" fmla="*/ 4231658 w 8479541"/>
              <a:gd name="connsiteY2" fmla="*/ 3430640 h 3430640"/>
              <a:gd name="connsiteX3" fmla="*/ 90979 w 8479541"/>
              <a:gd name="connsiteY3" fmla="*/ 385515 h 3430640"/>
              <a:gd name="connsiteX0" fmla="*/ 90979 w 8479541"/>
              <a:gd name="connsiteY0" fmla="*/ 8626 h 3053751"/>
              <a:gd name="connsiteX1" fmla="*/ 8389590 w 8479541"/>
              <a:gd name="connsiteY1" fmla="*/ 0 h 3053751"/>
              <a:gd name="connsiteX2" fmla="*/ 4231658 w 8479541"/>
              <a:gd name="connsiteY2" fmla="*/ 3053751 h 3053751"/>
              <a:gd name="connsiteX3" fmla="*/ 90979 w 8479541"/>
              <a:gd name="connsiteY3" fmla="*/ 8626 h 3053751"/>
              <a:gd name="connsiteX0" fmla="*/ 0 w 8388562"/>
              <a:gd name="connsiteY0" fmla="*/ 8626 h 3053751"/>
              <a:gd name="connsiteX1" fmla="*/ 8298611 w 8388562"/>
              <a:gd name="connsiteY1" fmla="*/ 0 h 3053751"/>
              <a:gd name="connsiteX2" fmla="*/ 4140679 w 8388562"/>
              <a:gd name="connsiteY2" fmla="*/ 3053751 h 3053751"/>
              <a:gd name="connsiteX3" fmla="*/ 0 w 8388562"/>
              <a:gd name="connsiteY3" fmla="*/ 8626 h 3053751"/>
              <a:gd name="connsiteX0" fmla="*/ 0 w 8298611"/>
              <a:gd name="connsiteY0" fmla="*/ 8626 h 3053751"/>
              <a:gd name="connsiteX1" fmla="*/ 8298611 w 8298611"/>
              <a:gd name="connsiteY1" fmla="*/ 0 h 3053751"/>
              <a:gd name="connsiteX2" fmla="*/ 4140679 w 8298611"/>
              <a:gd name="connsiteY2" fmla="*/ 3053751 h 3053751"/>
              <a:gd name="connsiteX3" fmla="*/ 0 w 8298611"/>
              <a:gd name="connsiteY3" fmla="*/ 8626 h 3053751"/>
              <a:gd name="connsiteX0" fmla="*/ 71872 w 4238667"/>
              <a:gd name="connsiteY0" fmla="*/ 227813 h 3272938"/>
              <a:gd name="connsiteX1" fmla="*/ 1710891 w 4238667"/>
              <a:gd name="connsiteY1" fmla="*/ 219187 h 3272938"/>
              <a:gd name="connsiteX2" fmla="*/ 4212551 w 4238667"/>
              <a:gd name="connsiteY2" fmla="*/ 3272938 h 3272938"/>
              <a:gd name="connsiteX3" fmla="*/ 71872 w 4238667"/>
              <a:gd name="connsiteY3" fmla="*/ 227813 h 3272938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66795"/>
              <a:gd name="connsiteY0" fmla="*/ 8626 h 3053751"/>
              <a:gd name="connsiteX1" fmla="*/ 1639019 w 4166795"/>
              <a:gd name="connsiteY1" fmla="*/ 0 h 3053751"/>
              <a:gd name="connsiteX2" fmla="*/ 4140679 w 4166795"/>
              <a:gd name="connsiteY2" fmla="*/ 3053751 h 3053751"/>
              <a:gd name="connsiteX3" fmla="*/ 0 w 4166795"/>
              <a:gd name="connsiteY3" fmla="*/ 8626 h 3053751"/>
              <a:gd name="connsiteX0" fmla="*/ 0 w 4140679"/>
              <a:gd name="connsiteY0" fmla="*/ 8626 h 3053751"/>
              <a:gd name="connsiteX1" fmla="*/ 1639019 w 4140679"/>
              <a:gd name="connsiteY1" fmla="*/ 0 h 3053751"/>
              <a:gd name="connsiteX2" fmla="*/ 4140679 w 4140679"/>
              <a:gd name="connsiteY2" fmla="*/ 3053751 h 3053751"/>
              <a:gd name="connsiteX3" fmla="*/ 0 w 4140679"/>
              <a:gd name="connsiteY3" fmla="*/ 8626 h 3053751"/>
              <a:gd name="connsiteX0" fmla="*/ 0 w 5013122"/>
              <a:gd name="connsiteY0" fmla="*/ 17252 h 3053754"/>
              <a:gd name="connsiteX1" fmla="*/ 2458529 w 5013122"/>
              <a:gd name="connsiteY1" fmla="*/ 0 h 3053754"/>
              <a:gd name="connsiteX2" fmla="*/ 4960189 w 5013122"/>
              <a:gd name="connsiteY2" fmla="*/ 3053751 h 3053754"/>
              <a:gd name="connsiteX3" fmla="*/ 0 w 5013122"/>
              <a:gd name="connsiteY3" fmla="*/ 17252 h 3053754"/>
              <a:gd name="connsiteX0" fmla="*/ 0 w 4992869"/>
              <a:gd name="connsiteY0" fmla="*/ 9436 h 3053751"/>
              <a:gd name="connsiteX1" fmla="*/ 2438991 w 4992869"/>
              <a:gd name="connsiteY1" fmla="*/ 0 h 3053751"/>
              <a:gd name="connsiteX2" fmla="*/ 4940651 w 4992869"/>
              <a:gd name="connsiteY2" fmla="*/ 3053751 h 3053751"/>
              <a:gd name="connsiteX3" fmla="*/ 0 w 4992869"/>
              <a:gd name="connsiteY3" fmla="*/ 9436 h 3053751"/>
              <a:gd name="connsiteX0" fmla="*/ 115484 w 5073883"/>
              <a:gd name="connsiteY0" fmla="*/ 220911 h 3265229"/>
              <a:gd name="connsiteX1" fmla="*/ 1706506 w 5073883"/>
              <a:gd name="connsiteY1" fmla="*/ 238828 h 3265229"/>
              <a:gd name="connsiteX2" fmla="*/ 5056135 w 5073883"/>
              <a:gd name="connsiteY2" fmla="*/ 3265226 h 3265229"/>
              <a:gd name="connsiteX3" fmla="*/ 115484 w 5073883"/>
              <a:gd name="connsiteY3" fmla="*/ 220911 h 3265229"/>
              <a:gd name="connsiteX0" fmla="*/ 113798 w 5072615"/>
              <a:gd name="connsiteY0" fmla="*/ 226071 h 3270386"/>
              <a:gd name="connsiteX1" fmla="*/ 1720451 w 5072615"/>
              <a:gd name="connsiteY1" fmla="*/ 228357 h 3270386"/>
              <a:gd name="connsiteX2" fmla="*/ 5054449 w 5072615"/>
              <a:gd name="connsiteY2" fmla="*/ 3270386 h 3270386"/>
              <a:gd name="connsiteX3" fmla="*/ 113798 w 5072615"/>
              <a:gd name="connsiteY3" fmla="*/ 226071 h 3270386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58817"/>
              <a:gd name="connsiteY0" fmla="*/ 0 h 3044315"/>
              <a:gd name="connsiteX1" fmla="*/ 1606653 w 4958817"/>
              <a:gd name="connsiteY1" fmla="*/ 2286 h 3044315"/>
              <a:gd name="connsiteX2" fmla="*/ 4940651 w 4958817"/>
              <a:gd name="connsiteY2" fmla="*/ 3044315 h 3044315"/>
              <a:gd name="connsiteX3" fmla="*/ 0 w 4958817"/>
              <a:gd name="connsiteY3" fmla="*/ 0 h 3044315"/>
              <a:gd name="connsiteX0" fmla="*/ 0 w 4940651"/>
              <a:gd name="connsiteY0" fmla="*/ 0 h 3044315"/>
              <a:gd name="connsiteX1" fmla="*/ 1606653 w 4940651"/>
              <a:gd name="connsiteY1" fmla="*/ 2286 h 3044315"/>
              <a:gd name="connsiteX2" fmla="*/ 4940651 w 4940651"/>
              <a:gd name="connsiteY2" fmla="*/ 3044315 h 3044315"/>
              <a:gd name="connsiteX3" fmla="*/ 0 w 4940651"/>
              <a:gd name="connsiteY3" fmla="*/ 0 h 3044315"/>
              <a:gd name="connsiteX0" fmla="*/ 0 w 4968643"/>
              <a:gd name="connsiteY0" fmla="*/ 0 h 3056040"/>
              <a:gd name="connsiteX1" fmla="*/ 1614469 w 4968643"/>
              <a:gd name="connsiteY1" fmla="*/ 14009 h 3056040"/>
              <a:gd name="connsiteX2" fmla="*/ 4948467 w 4968643"/>
              <a:gd name="connsiteY2" fmla="*/ 3056038 h 3056040"/>
              <a:gd name="connsiteX3" fmla="*/ 0 w 4968643"/>
              <a:gd name="connsiteY3" fmla="*/ 0 h 3056040"/>
              <a:gd name="connsiteX0" fmla="*/ 114478 w 5082885"/>
              <a:gd name="connsiteY0" fmla="*/ 225781 h 3281819"/>
              <a:gd name="connsiteX1" fmla="*/ 1721132 w 5082885"/>
              <a:gd name="connsiteY1" fmla="*/ 228067 h 3281819"/>
              <a:gd name="connsiteX2" fmla="*/ 5062945 w 5082885"/>
              <a:gd name="connsiteY2" fmla="*/ 3281819 h 3281819"/>
              <a:gd name="connsiteX3" fmla="*/ 114478 w 5082885"/>
              <a:gd name="connsiteY3" fmla="*/ 225781 h 3281819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68407"/>
              <a:gd name="connsiteY0" fmla="*/ 0 h 3056038"/>
              <a:gd name="connsiteX1" fmla="*/ 1606654 w 4968407"/>
              <a:gd name="connsiteY1" fmla="*/ 2286 h 3056038"/>
              <a:gd name="connsiteX2" fmla="*/ 4948467 w 4968407"/>
              <a:gd name="connsiteY2" fmla="*/ 3056038 h 3056038"/>
              <a:gd name="connsiteX3" fmla="*/ 0 w 4968407"/>
              <a:gd name="connsiteY3" fmla="*/ 0 h 3056038"/>
              <a:gd name="connsiteX0" fmla="*/ 0 w 4948467"/>
              <a:gd name="connsiteY0" fmla="*/ 0 h 3056038"/>
              <a:gd name="connsiteX1" fmla="*/ 1606654 w 4948467"/>
              <a:gd name="connsiteY1" fmla="*/ 2286 h 3056038"/>
              <a:gd name="connsiteX2" fmla="*/ 4948467 w 4948467"/>
              <a:gd name="connsiteY2" fmla="*/ 3056038 h 3056038"/>
              <a:gd name="connsiteX3" fmla="*/ 0 w 4948467"/>
              <a:gd name="connsiteY3" fmla="*/ 0 h 305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467" h="3056038">
                <a:moveTo>
                  <a:pt x="0" y="0"/>
                </a:moveTo>
                <a:lnTo>
                  <a:pt x="1606654" y="2286"/>
                </a:lnTo>
                <a:lnTo>
                  <a:pt x="4948467" y="305603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60000"/>
                </a:schemeClr>
              </a:gs>
              <a:gs pos="49000">
                <a:schemeClr val="bg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3" name="Straight Connector 22"/>
          <p:cNvCxnSpPr>
            <a:stCxn id="9" idx="2"/>
          </p:cNvCxnSpPr>
          <p:nvPr/>
        </p:nvCxnSpPr>
        <p:spPr>
          <a:xfrm flipH="1">
            <a:off x="6096000" y="1828800"/>
            <a:ext cx="415290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2"/>
          </p:cNvCxnSpPr>
          <p:nvPr/>
        </p:nvCxnSpPr>
        <p:spPr>
          <a:xfrm flipH="1">
            <a:off x="609600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2"/>
          </p:cNvCxnSpPr>
          <p:nvPr/>
        </p:nvCxnSpPr>
        <p:spPr>
          <a:xfrm>
            <a:off x="3604260" y="1828800"/>
            <a:ext cx="249174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2"/>
          </p:cNvCxnSpPr>
          <p:nvPr/>
        </p:nvCxnSpPr>
        <p:spPr>
          <a:xfrm>
            <a:off x="526542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6096000" y="1828800"/>
            <a:ext cx="830580" cy="304289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23442" y="5172861"/>
            <a:ext cx="15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 smtClean="0">
                <a:solidFill>
                  <a:schemeClr val="bg1"/>
                </a:solidFill>
              </a:rPr>
              <a:t>GESTÃO ATUARIAL</a:t>
            </a:r>
            <a:endParaRPr lang="en-IN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0800000">
            <a:off x="615349" y="1686793"/>
            <a:ext cx="304632" cy="262615"/>
          </a:xfrm>
          <a:prstGeom prst="triangl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9336" y="1959150"/>
            <a:ext cx="5616624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PERFIL </a:t>
            </a:r>
            <a:r>
              <a:rPr lang="en-US" sz="3467" b="1" dirty="0" smtClean="0">
                <a:solidFill>
                  <a:srgbClr val="595959"/>
                </a:solidFill>
                <a:latin typeface="+mj-lt"/>
                <a:cs typeface="Montserrat-Bold"/>
              </a:rPr>
              <a:t>RISCO= </a:t>
            </a:r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PORTE+RISCO</a:t>
            </a:r>
            <a:endParaRPr lang="en-US" sz="3467" dirty="0">
              <a:solidFill>
                <a:srgbClr val="595959"/>
              </a:solidFill>
              <a:latin typeface="+mj-lt"/>
              <a:cs typeface="Montserrat-Bold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27449" y="2500846"/>
            <a:ext cx="4678480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solidFill>
                  <a:srgbClr val="595959"/>
                </a:solidFill>
                <a:latin typeface="+mj-lt"/>
                <a:cs typeface="Montserrat-Bold"/>
              </a:rPr>
              <a:t>Porte: Estados e DF: Porte </a:t>
            </a:r>
            <a:r>
              <a:rPr lang="fr-F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1; Capitais: Porte 2</a:t>
            </a:r>
            <a:endParaRPr lang="fr-FR" sz="2500" dirty="0">
              <a:solidFill>
                <a:srgbClr val="595959"/>
              </a:solidFill>
              <a:latin typeface="+mj-lt"/>
              <a:cs typeface="Montserrat-Bold"/>
            </a:endParaRPr>
          </a:p>
          <a:p>
            <a:pPr algn="l"/>
            <a:r>
              <a:rPr lang="fr-FR" sz="2500" dirty="0">
                <a:solidFill>
                  <a:srgbClr val="595959"/>
                </a:solidFill>
                <a:latin typeface="+mj-lt"/>
                <a:cs typeface="Montserrat-Bold"/>
              </a:rPr>
              <a:t>Municípios  (</a:t>
            </a:r>
            <a:r>
              <a:rPr lang="fr-FR" sz="2500" dirty="0">
                <a:solidFill>
                  <a:srgbClr val="595959"/>
                </a:solidFill>
                <a:cs typeface="Montserrat-Bold"/>
              </a:rPr>
              <a:t>população x quantidade segurados RPPS): Portes </a:t>
            </a:r>
            <a:r>
              <a:rPr lang="fr-FR" sz="2500" dirty="0" smtClean="0">
                <a:solidFill>
                  <a:srgbClr val="595959"/>
                </a:solidFill>
                <a:cs typeface="Montserrat-Bold"/>
              </a:rPr>
              <a:t>3 </a:t>
            </a:r>
            <a:r>
              <a:rPr lang="fr-FR" sz="2500" dirty="0">
                <a:solidFill>
                  <a:srgbClr val="595959"/>
                </a:solidFill>
                <a:cs typeface="Montserrat-Bold"/>
              </a:rPr>
              <a:t>a 7</a:t>
            </a:r>
          </a:p>
          <a:p>
            <a:pPr algn="l"/>
            <a:r>
              <a:rPr lang="fr-FR" sz="2500" dirty="0">
                <a:solidFill>
                  <a:srgbClr val="595959"/>
                </a:solidFill>
                <a:cs typeface="Montserrat-Bold"/>
              </a:rPr>
              <a:t>Dados: CADPREV, SICONFI</a:t>
            </a:r>
          </a:p>
          <a:p>
            <a:pPr algn="l"/>
            <a:endParaRPr lang="en-US" sz="2500" dirty="0">
              <a:solidFill>
                <a:srgbClr val="595959"/>
              </a:solidFill>
              <a:latin typeface="+mj-lt"/>
              <a:cs typeface="Montserrat-Bold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805928" y="1686793"/>
            <a:ext cx="0" cy="48262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Isosceles Triangle 21"/>
          <p:cNvSpPr/>
          <p:nvPr/>
        </p:nvSpPr>
        <p:spPr>
          <a:xfrm rot="10800000">
            <a:off x="6391524" y="1686793"/>
            <a:ext cx="304632" cy="262615"/>
          </a:xfrm>
          <a:prstGeom prst="triangl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248165" y="1959150"/>
            <a:ext cx="4573892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67" b="1" dirty="0">
                <a:solidFill>
                  <a:srgbClr val="595959"/>
                </a:solidFill>
                <a:latin typeface="+mj-lt"/>
                <a:cs typeface="Montserrat-Bold"/>
              </a:rPr>
              <a:t>RISCO - INDICADORES:</a:t>
            </a:r>
            <a:endParaRPr lang="en-US" sz="3467" dirty="0">
              <a:solidFill>
                <a:srgbClr val="595959"/>
              </a:solidFill>
              <a:latin typeface="+mj-lt"/>
              <a:cs typeface="Montserrat-Bold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124701" y="2752466"/>
            <a:ext cx="5854189" cy="6379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1. Solvência </a:t>
            </a:r>
            <a:r>
              <a:rPr lang="pt-BR" sz="2500" dirty="0">
                <a:solidFill>
                  <a:srgbClr val="595959"/>
                </a:solidFill>
                <a:latin typeface="+mj-lt"/>
                <a:cs typeface="Montserrat-Bold"/>
              </a:rPr>
              <a:t>Benefícios Concedidos (ativo líquido/RMBC); </a:t>
            </a:r>
            <a:endParaRPr lang="pt-BR" sz="2500" dirty="0" smtClean="0">
              <a:solidFill>
                <a:srgbClr val="595959"/>
              </a:solidFill>
              <a:latin typeface="+mj-lt"/>
              <a:cs typeface="Montserrat-Bold"/>
            </a:endParaRPr>
          </a:p>
          <a:p>
            <a:pPr algn="l"/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2</a:t>
            </a:r>
            <a:r>
              <a:rPr lang="pt-BR" sz="2500" dirty="0">
                <a:solidFill>
                  <a:srgbClr val="595959"/>
                </a:solidFill>
                <a:latin typeface="+mj-lt"/>
                <a:cs typeface="Montserrat-Bold"/>
              </a:rPr>
              <a:t>. Solvência Geral (ativos/RMT); </a:t>
            </a:r>
            <a:endParaRPr lang="pt-BR" sz="2500" dirty="0" smtClean="0">
              <a:solidFill>
                <a:srgbClr val="595959"/>
              </a:solidFill>
              <a:latin typeface="+mj-lt"/>
              <a:cs typeface="Montserrat-Bold"/>
            </a:endParaRPr>
          </a:p>
          <a:p>
            <a:pPr algn="l"/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3</a:t>
            </a:r>
            <a:r>
              <a:rPr lang="pt-BR" sz="2500" dirty="0">
                <a:solidFill>
                  <a:srgbClr val="595959"/>
                </a:solidFill>
                <a:latin typeface="+mj-lt"/>
                <a:cs typeface="Montserrat-Bold"/>
              </a:rPr>
              <a:t>. Solvência Financeira (contribuições/ benefícios pagos</a:t>
            </a:r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);</a:t>
            </a:r>
          </a:p>
          <a:p>
            <a:pPr algn="l"/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4</a:t>
            </a:r>
            <a:r>
              <a:rPr lang="pt-BR" sz="2500" dirty="0">
                <a:solidFill>
                  <a:srgbClr val="595959"/>
                </a:solidFill>
                <a:latin typeface="+mj-lt"/>
                <a:cs typeface="Montserrat-Bold"/>
              </a:rPr>
              <a:t>. Resultado Atuarial/Resultado Financeiro </a:t>
            </a:r>
          </a:p>
          <a:p>
            <a:pPr algn="l"/>
            <a:r>
              <a:rPr lang="pt-BR" sz="2500" dirty="0">
                <a:solidFill>
                  <a:srgbClr val="595959"/>
                </a:solidFill>
                <a:latin typeface="+mj-lt"/>
                <a:cs typeface="Montserrat-Bold"/>
              </a:rPr>
              <a:t>5. Duração Saldo </a:t>
            </a:r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Acumulado</a:t>
            </a:r>
          </a:p>
          <a:p>
            <a:pPr algn="l"/>
            <a:r>
              <a:rPr lang="pt-BR" sz="2500" dirty="0" smtClean="0">
                <a:solidFill>
                  <a:srgbClr val="595959"/>
                </a:solidFill>
                <a:latin typeface="+mj-lt"/>
                <a:cs typeface="Montserrat-Bold"/>
              </a:rPr>
              <a:t>Mais 2 do ISP....</a:t>
            </a:r>
            <a:endParaRPr lang="pt-BR" sz="2500" dirty="0">
              <a:solidFill>
                <a:srgbClr val="595959"/>
              </a:solidFill>
              <a:latin typeface="+mj-lt"/>
              <a:cs typeface="Montserrat-Bold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19981" y="764704"/>
            <a:ext cx="8848427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 smtClean="0">
                <a:solidFill>
                  <a:srgbClr val="0070C0"/>
                </a:solidFill>
              </a:rPr>
              <a:t>PORTARIA MF N° 464/2018 – PREFIL ATUARIAL</a:t>
            </a:r>
            <a:endParaRPr lang="pt-BR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764704"/>
            <a:ext cx="5488413" cy="58270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183341"/>
            <a:ext cx="5040560" cy="51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Azul Quen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8282</TotalTime>
  <Words>2187</Words>
  <Application>Microsoft Office PowerPoint</Application>
  <PresentationFormat>Widescreen</PresentationFormat>
  <Paragraphs>380</Paragraphs>
  <Slides>36</Slides>
  <Notes>1</Notes>
  <HiddenSlides>5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Arial</vt:lpstr>
      <vt:lpstr>Arial Narrow</vt:lpstr>
      <vt:lpstr>Arial Rounded MT Bold</vt:lpstr>
      <vt:lpstr>ByTheButterfly</vt:lpstr>
      <vt:lpstr>Calibri</vt:lpstr>
      <vt:lpstr>Montserrat-Bold</vt:lpstr>
      <vt:lpstr>Tema do Office</vt:lpstr>
      <vt:lpstr>Planilha</vt:lpstr>
      <vt:lpstr>Apresentação do PowerPoint</vt:lpstr>
      <vt:lpstr>O porquê da supervisão e regulação de atuária? </vt:lpstr>
      <vt:lpstr>Apresentação do PowerPoint</vt:lpstr>
      <vt:lpstr>PORTARIA N° 464/2018</vt:lpstr>
      <vt:lpstr>Apresentação do PowerPoint</vt:lpstr>
      <vt:lpstr>Apresentação do PowerPoint</vt:lpstr>
      <vt:lpstr>Impactos: Perfil Atuarial </vt:lpstr>
      <vt:lpstr>Apresentação do PowerPoint</vt:lpstr>
      <vt:lpstr>Apresentação do PowerPoint</vt:lpstr>
      <vt:lpstr>Apresentação do PowerPoint</vt:lpstr>
      <vt:lpstr>Apresentação do PowerPoint</vt:lpstr>
      <vt:lpstr>Dos Impactos: Métodos de Financiamento</vt:lpstr>
      <vt:lpstr>Dos Impactos: Das Hipóteses Atuariais</vt:lpstr>
      <vt:lpstr>Impactos: Da Base Cadastral</vt:lpstr>
      <vt:lpstr>Dos impactos: Custos e Compromissos</vt:lpstr>
      <vt:lpstr>Dos impactos: Plano de Custeio proposto na Avaliação</vt:lpstr>
      <vt:lpstr>Dos Impactos: Equacionamento do Deficit </vt:lpstr>
      <vt:lpstr>Dos impactos: Do Equacionamento do Deficit </vt:lpstr>
      <vt:lpstr>Dos Impactos: Do Equacionamento do Deficit </vt:lpstr>
      <vt:lpstr>Dos Impactos: Do Aporte de Bens, Direitos e Demais Ativos ao RPPS</vt:lpstr>
      <vt:lpstr>Dos Impactos: Viabilidade Plano de Custeio</vt:lpstr>
      <vt:lpstr>Dos impactos: Para Redução Plano de Custeio</vt:lpstr>
      <vt:lpstr>Dos impactos: Da Gestão Atuarial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Demografia</dc:title>
  <dc:creator>46163212134</dc:creator>
  <cp:lastModifiedBy>Jose Wilson Silva Neto - SEC_PREV</cp:lastModifiedBy>
  <cp:revision>708</cp:revision>
  <cp:lastPrinted>2018-11-08T22:50:05Z</cp:lastPrinted>
  <dcterms:created xsi:type="dcterms:W3CDTF">2016-02-12T16:57:42Z</dcterms:created>
  <dcterms:modified xsi:type="dcterms:W3CDTF">2019-05-31T21:53:55Z</dcterms:modified>
</cp:coreProperties>
</file>